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90" r:id="rId2"/>
    <p:sldId id="291" r:id="rId3"/>
    <p:sldId id="292" r:id="rId4"/>
    <p:sldId id="267" r:id="rId5"/>
    <p:sldId id="264" r:id="rId6"/>
    <p:sldId id="269" r:id="rId7"/>
    <p:sldId id="294" r:id="rId8"/>
    <p:sldId id="296" r:id="rId9"/>
    <p:sldId id="295" r:id="rId10"/>
    <p:sldId id="261" r:id="rId11"/>
    <p:sldId id="263" r:id="rId12"/>
    <p:sldId id="259" r:id="rId13"/>
    <p:sldId id="268" r:id="rId14"/>
    <p:sldId id="266" r:id="rId15"/>
    <p:sldId id="265" r:id="rId16"/>
    <p:sldId id="297" r:id="rId17"/>
    <p:sldId id="262" r:id="rId18"/>
    <p:sldId id="289" r:id="rId19"/>
    <p:sldId id="298" r:id="rId20"/>
    <p:sldId id="299" r:id="rId21"/>
    <p:sldId id="308" r:id="rId22"/>
    <p:sldId id="309" r:id="rId23"/>
    <p:sldId id="310" r:id="rId24"/>
    <p:sldId id="301" r:id="rId25"/>
    <p:sldId id="311" r:id="rId26"/>
    <p:sldId id="300" r:id="rId27"/>
    <p:sldId id="302" r:id="rId28"/>
    <p:sldId id="303" r:id="rId29"/>
    <p:sldId id="304" r:id="rId30"/>
    <p:sldId id="305" r:id="rId31"/>
    <p:sldId id="306" r:id="rId32"/>
    <p:sldId id="307" r:id="rId33"/>
    <p:sldId id="312" r:id="rId34"/>
    <p:sldId id="313" r:id="rId35"/>
    <p:sldId id="314" r:id="rId36"/>
    <p:sldId id="315" r:id="rId37"/>
    <p:sldId id="316" r:id="rId38"/>
    <p:sldId id="317" r:id="rId39"/>
    <p:sldId id="318" r:id="rId40"/>
    <p:sldId id="319" r:id="rId41"/>
    <p:sldId id="320" r:id="rId42"/>
    <p:sldId id="321" r:id="rId43"/>
    <p:sldId id="322" r:id="rId44"/>
    <p:sldId id="323" r:id="rId45"/>
    <p:sldId id="324" r:id="rId46"/>
    <p:sldId id="325" r:id="rId47"/>
    <p:sldId id="326" r:id="rId48"/>
    <p:sldId id="327" r:id="rId49"/>
    <p:sldId id="328" r:id="rId50"/>
    <p:sldId id="329" r:id="rId51"/>
    <p:sldId id="330" r:id="rId52"/>
    <p:sldId id="331" r:id="rId5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9" autoAdjust="0"/>
    <p:restoredTop sz="94660"/>
  </p:normalViewPr>
  <p:slideViewPr>
    <p:cSldViewPr>
      <p:cViewPr varScale="1">
        <p:scale>
          <a:sx n="127" d="100"/>
          <a:sy n="127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95457C-EA7D-43F8-AB3C-9A2DD63EF069}" type="doc">
      <dgm:prSet loTypeId="urn:microsoft.com/office/officeart/2005/8/layout/process4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EEF02467-CE13-4B57-A517-C656AD14A141}">
      <dgm:prSet phldrT="[Text]"/>
      <dgm:spPr/>
      <dgm:t>
        <a:bodyPr/>
        <a:lstStyle/>
        <a:p>
          <a:r>
            <a:rPr lang="en-US" dirty="0" smtClean="0"/>
            <a:t>Preparation</a:t>
          </a:r>
          <a:endParaRPr lang="en-US" dirty="0"/>
        </a:p>
      </dgm:t>
    </dgm:pt>
    <dgm:pt modelId="{1E8C4190-DB65-486D-9D10-532F6929B568}" type="parTrans" cxnId="{710928D6-F1AD-4C89-AACF-27DA37648D98}">
      <dgm:prSet/>
      <dgm:spPr/>
      <dgm:t>
        <a:bodyPr/>
        <a:lstStyle/>
        <a:p>
          <a:endParaRPr lang="en-US"/>
        </a:p>
      </dgm:t>
    </dgm:pt>
    <dgm:pt modelId="{91D16313-2B1B-429F-B227-931C4309034B}" type="sibTrans" cxnId="{710928D6-F1AD-4C89-AACF-27DA37648D98}">
      <dgm:prSet/>
      <dgm:spPr/>
      <dgm:t>
        <a:bodyPr/>
        <a:lstStyle/>
        <a:p>
          <a:endParaRPr lang="en-US"/>
        </a:p>
      </dgm:t>
    </dgm:pt>
    <dgm:pt modelId="{17DA751F-8ED8-43EE-B8E1-61D6B62A3749}">
      <dgm:prSet phldrT="[Text]"/>
      <dgm:spPr/>
      <dgm:t>
        <a:bodyPr/>
        <a:lstStyle/>
        <a:p>
          <a:r>
            <a:rPr lang="en-US" dirty="0" smtClean="0">
              <a:solidFill>
                <a:srgbClr val="C00000"/>
              </a:solidFill>
            </a:rPr>
            <a:t>Guide paper to correct spot</a:t>
          </a:r>
          <a:endParaRPr lang="en-US" dirty="0">
            <a:solidFill>
              <a:srgbClr val="C00000"/>
            </a:solidFill>
          </a:endParaRPr>
        </a:p>
      </dgm:t>
    </dgm:pt>
    <dgm:pt modelId="{99487E8F-1F9B-48F0-B036-E12F849927B3}" type="parTrans" cxnId="{1332D701-353F-4CAB-843B-5A1503ACD467}">
      <dgm:prSet/>
      <dgm:spPr/>
      <dgm:t>
        <a:bodyPr/>
        <a:lstStyle/>
        <a:p>
          <a:endParaRPr lang="en-US"/>
        </a:p>
      </dgm:t>
    </dgm:pt>
    <dgm:pt modelId="{FD75CBEF-AB82-4407-9554-533EB5B9BEA9}" type="sibTrans" cxnId="{1332D701-353F-4CAB-843B-5A1503ACD467}">
      <dgm:prSet/>
      <dgm:spPr/>
      <dgm:t>
        <a:bodyPr/>
        <a:lstStyle/>
        <a:p>
          <a:endParaRPr lang="en-US"/>
        </a:p>
      </dgm:t>
    </dgm:pt>
    <dgm:pt modelId="{3F9B1478-DA95-4C59-B1FD-03FD14C45F14}">
      <dgm:prSet phldrT="[Text]"/>
      <dgm:spPr/>
      <dgm:t>
        <a:bodyPr/>
        <a:lstStyle/>
        <a:p>
          <a:r>
            <a:rPr lang="en-US" dirty="0" smtClean="0">
              <a:solidFill>
                <a:srgbClr val="C00000"/>
              </a:solidFill>
            </a:rPr>
            <a:t>Load staple into ready position</a:t>
          </a:r>
          <a:endParaRPr lang="en-US" dirty="0">
            <a:solidFill>
              <a:srgbClr val="C00000"/>
            </a:solidFill>
          </a:endParaRPr>
        </a:p>
      </dgm:t>
    </dgm:pt>
    <dgm:pt modelId="{71C963C4-935B-43C4-B77F-4FBC5DE94376}" type="parTrans" cxnId="{B4F2AEE4-753D-4A5C-A5D6-F909ECBE1814}">
      <dgm:prSet/>
      <dgm:spPr/>
      <dgm:t>
        <a:bodyPr/>
        <a:lstStyle/>
        <a:p>
          <a:endParaRPr lang="en-US"/>
        </a:p>
      </dgm:t>
    </dgm:pt>
    <dgm:pt modelId="{6A1192D7-4ACE-4CE9-B9A1-516D266F8E16}" type="sibTrans" cxnId="{B4F2AEE4-753D-4A5C-A5D6-F909ECBE1814}">
      <dgm:prSet/>
      <dgm:spPr/>
      <dgm:t>
        <a:bodyPr/>
        <a:lstStyle/>
        <a:p>
          <a:endParaRPr lang="en-US"/>
        </a:p>
      </dgm:t>
    </dgm:pt>
    <dgm:pt modelId="{CB502F0A-02E5-411E-86F0-0951D4202DAE}">
      <dgm:prSet phldrT="[Text]"/>
      <dgm:spPr/>
      <dgm:t>
        <a:bodyPr/>
        <a:lstStyle/>
        <a:p>
          <a:r>
            <a:rPr lang="en-US" dirty="0" smtClean="0"/>
            <a:t>Use</a:t>
          </a:r>
          <a:endParaRPr lang="en-US" dirty="0"/>
        </a:p>
      </dgm:t>
    </dgm:pt>
    <dgm:pt modelId="{5F073F9A-8144-49FF-8070-EAAB24B36678}" type="parTrans" cxnId="{4168B8E5-5E6F-460F-84DC-E84353B42AF1}">
      <dgm:prSet/>
      <dgm:spPr/>
      <dgm:t>
        <a:bodyPr/>
        <a:lstStyle/>
        <a:p>
          <a:endParaRPr lang="en-US"/>
        </a:p>
      </dgm:t>
    </dgm:pt>
    <dgm:pt modelId="{7F8F7C51-0836-4B34-A45C-9AF1783C5EC3}" type="sibTrans" cxnId="{4168B8E5-5E6F-460F-84DC-E84353B42AF1}">
      <dgm:prSet/>
      <dgm:spPr/>
      <dgm:t>
        <a:bodyPr/>
        <a:lstStyle/>
        <a:p>
          <a:endParaRPr lang="en-US"/>
        </a:p>
      </dgm:t>
    </dgm:pt>
    <dgm:pt modelId="{CA38C72B-06B5-4952-882F-5A74BB9C63D8}">
      <dgm:prSet phldrT="[Text]"/>
      <dgm:spPr/>
      <dgm:t>
        <a:bodyPr/>
        <a:lstStyle/>
        <a:p>
          <a:r>
            <a:rPr lang="en-US" dirty="0" smtClean="0">
              <a:solidFill>
                <a:srgbClr val="C00000"/>
              </a:solidFill>
            </a:rPr>
            <a:t>Pierce staple through paper</a:t>
          </a:r>
          <a:endParaRPr lang="en-US" dirty="0">
            <a:solidFill>
              <a:srgbClr val="C00000"/>
            </a:solidFill>
          </a:endParaRPr>
        </a:p>
      </dgm:t>
    </dgm:pt>
    <dgm:pt modelId="{CBF5C87F-B2FF-45F9-B755-91880B3DFFA4}" type="parTrans" cxnId="{D032BBA8-E984-4AAA-9F5B-19C8F21CAAA3}">
      <dgm:prSet/>
      <dgm:spPr/>
      <dgm:t>
        <a:bodyPr/>
        <a:lstStyle/>
        <a:p>
          <a:endParaRPr lang="en-US"/>
        </a:p>
      </dgm:t>
    </dgm:pt>
    <dgm:pt modelId="{D9444360-145D-4C81-B75F-00C43E2CC1B6}" type="sibTrans" cxnId="{D032BBA8-E984-4AAA-9F5B-19C8F21CAAA3}">
      <dgm:prSet/>
      <dgm:spPr/>
      <dgm:t>
        <a:bodyPr/>
        <a:lstStyle/>
        <a:p>
          <a:endParaRPr lang="en-US"/>
        </a:p>
      </dgm:t>
    </dgm:pt>
    <dgm:pt modelId="{55010DED-170A-4FBF-A0F1-E3183597555A}">
      <dgm:prSet phldrT="[Text]"/>
      <dgm:spPr/>
      <dgm:t>
        <a:bodyPr/>
        <a:lstStyle/>
        <a:p>
          <a:r>
            <a:rPr lang="en-US" dirty="0" smtClean="0">
              <a:solidFill>
                <a:srgbClr val="C00000"/>
              </a:solidFill>
            </a:rPr>
            <a:t>Pinch staple closed</a:t>
          </a:r>
          <a:endParaRPr lang="en-US" dirty="0">
            <a:solidFill>
              <a:srgbClr val="C00000"/>
            </a:solidFill>
          </a:endParaRPr>
        </a:p>
      </dgm:t>
    </dgm:pt>
    <dgm:pt modelId="{7C859E7A-8777-4AF7-9804-84230A37C827}" type="parTrans" cxnId="{8198F194-2EB7-4CE8-B641-6DC8A8E6B89D}">
      <dgm:prSet/>
      <dgm:spPr/>
      <dgm:t>
        <a:bodyPr/>
        <a:lstStyle/>
        <a:p>
          <a:endParaRPr lang="en-US"/>
        </a:p>
      </dgm:t>
    </dgm:pt>
    <dgm:pt modelId="{B6284276-F92E-411D-B236-EAB65D447DE8}" type="sibTrans" cxnId="{8198F194-2EB7-4CE8-B641-6DC8A8E6B89D}">
      <dgm:prSet/>
      <dgm:spPr/>
      <dgm:t>
        <a:bodyPr/>
        <a:lstStyle/>
        <a:p>
          <a:endParaRPr lang="en-US"/>
        </a:p>
      </dgm:t>
    </dgm:pt>
    <dgm:pt modelId="{39F63E40-200B-49A2-B937-F40887A77240}">
      <dgm:prSet phldrT="[Text]"/>
      <dgm:spPr/>
      <dgm:t>
        <a:bodyPr/>
        <a:lstStyle/>
        <a:p>
          <a:r>
            <a:rPr lang="en-US" dirty="0" smtClean="0"/>
            <a:t>Conclusion</a:t>
          </a:r>
          <a:endParaRPr lang="en-US" dirty="0"/>
        </a:p>
      </dgm:t>
    </dgm:pt>
    <dgm:pt modelId="{CE162E52-7CE7-457F-976B-6E084D12D0C6}" type="parTrans" cxnId="{7EF91887-9890-4CA7-A6F7-230DABBA12F9}">
      <dgm:prSet/>
      <dgm:spPr/>
      <dgm:t>
        <a:bodyPr/>
        <a:lstStyle/>
        <a:p>
          <a:endParaRPr lang="en-US"/>
        </a:p>
      </dgm:t>
    </dgm:pt>
    <dgm:pt modelId="{EF86D652-899A-4C3E-977D-6DF20CC75F98}" type="sibTrans" cxnId="{7EF91887-9890-4CA7-A6F7-230DABBA12F9}">
      <dgm:prSet/>
      <dgm:spPr/>
      <dgm:t>
        <a:bodyPr/>
        <a:lstStyle/>
        <a:p>
          <a:endParaRPr lang="en-US"/>
        </a:p>
      </dgm:t>
    </dgm:pt>
    <dgm:pt modelId="{F94C8FDC-8AAF-48B1-BC08-4E6C9E1F0169}">
      <dgm:prSet phldrT="[Text]"/>
      <dgm:spPr/>
      <dgm:t>
        <a:bodyPr/>
        <a:lstStyle/>
        <a:p>
          <a:r>
            <a:rPr lang="en-US" dirty="0" smtClean="0">
              <a:solidFill>
                <a:srgbClr val="C00000"/>
              </a:solidFill>
            </a:rPr>
            <a:t>Indicate staple is in</a:t>
          </a:r>
          <a:endParaRPr lang="en-US" dirty="0">
            <a:solidFill>
              <a:srgbClr val="C00000"/>
            </a:solidFill>
          </a:endParaRPr>
        </a:p>
      </dgm:t>
    </dgm:pt>
    <dgm:pt modelId="{952D549A-62A3-45B7-A642-BC5BF24507C8}" type="parTrans" cxnId="{76708628-BD43-4E2B-A1E0-CB453C9EB4F8}">
      <dgm:prSet/>
      <dgm:spPr/>
      <dgm:t>
        <a:bodyPr/>
        <a:lstStyle/>
        <a:p>
          <a:endParaRPr lang="en-US"/>
        </a:p>
      </dgm:t>
    </dgm:pt>
    <dgm:pt modelId="{A69DBF54-768D-4192-997B-86459EE5F15B}" type="sibTrans" cxnId="{76708628-BD43-4E2B-A1E0-CB453C9EB4F8}">
      <dgm:prSet/>
      <dgm:spPr/>
      <dgm:t>
        <a:bodyPr/>
        <a:lstStyle/>
        <a:p>
          <a:endParaRPr lang="en-US"/>
        </a:p>
      </dgm:t>
    </dgm:pt>
    <dgm:pt modelId="{E9F57C7B-E36E-4C73-8E73-C1B42A163C01}">
      <dgm:prSet phldrT="[Text]"/>
      <dgm:spPr/>
      <dgm:t>
        <a:bodyPr/>
        <a:lstStyle/>
        <a:p>
          <a:r>
            <a:rPr lang="en-US" dirty="0" smtClean="0">
              <a:solidFill>
                <a:srgbClr val="C00000"/>
              </a:solidFill>
            </a:rPr>
            <a:t>Return staple back to ready</a:t>
          </a:r>
          <a:endParaRPr lang="en-US" dirty="0">
            <a:solidFill>
              <a:srgbClr val="C00000"/>
            </a:solidFill>
          </a:endParaRPr>
        </a:p>
      </dgm:t>
    </dgm:pt>
    <dgm:pt modelId="{5C3F4516-C228-49FF-BC76-2BF91F061077}" type="parTrans" cxnId="{0E00BF0F-71D9-4FEA-B1DD-525CAD89A5D4}">
      <dgm:prSet/>
      <dgm:spPr/>
      <dgm:t>
        <a:bodyPr/>
        <a:lstStyle/>
        <a:p>
          <a:endParaRPr lang="en-US"/>
        </a:p>
      </dgm:t>
    </dgm:pt>
    <dgm:pt modelId="{EF927CD7-DA2F-4DC6-91C1-EE9D2E1AA8B5}" type="sibTrans" cxnId="{0E00BF0F-71D9-4FEA-B1DD-525CAD89A5D4}">
      <dgm:prSet/>
      <dgm:spPr/>
      <dgm:t>
        <a:bodyPr/>
        <a:lstStyle/>
        <a:p>
          <a:endParaRPr lang="en-US"/>
        </a:p>
      </dgm:t>
    </dgm:pt>
    <dgm:pt modelId="{65712680-F2E7-4FE7-A69B-C8C6F0DA1D84}" type="pres">
      <dgm:prSet presAssocID="{3095457C-EA7D-43F8-AB3C-9A2DD63EF0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4A3124-7289-4471-9EA4-E39280AD8883}" type="pres">
      <dgm:prSet presAssocID="{39F63E40-200B-49A2-B937-F40887A77240}" presName="boxAndChildren" presStyleCnt="0"/>
      <dgm:spPr/>
    </dgm:pt>
    <dgm:pt modelId="{CA2965AC-FFD3-4F4C-965C-975CAD353DDC}" type="pres">
      <dgm:prSet presAssocID="{39F63E40-200B-49A2-B937-F40887A77240}" presName="parentTextBox" presStyleLbl="node1" presStyleIdx="0" presStyleCnt="3"/>
      <dgm:spPr/>
      <dgm:t>
        <a:bodyPr/>
        <a:lstStyle/>
        <a:p>
          <a:endParaRPr lang="en-US"/>
        </a:p>
      </dgm:t>
    </dgm:pt>
    <dgm:pt modelId="{0271838B-111E-4DAC-9C3C-A115C16009C2}" type="pres">
      <dgm:prSet presAssocID="{39F63E40-200B-49A2-B937-F40887A77240}" presName="entireBox" presStyleLbl="node1" presStyleIdx="0" presStyleCnt="3"/>
      <dgm:spPr/>
      <dgm:t>
        <a:bodyPr/>
        <a:lstStyle/>
        <a:p>
          <a:endParaRPr lang="en-US"/>
        </a:p>
      </dgm:t>
    </dgm:pt>
    <dgm:pt modelId="{6875500C-7D8B-46BF-A778-69C3E2314AA1}" type="pres">
      <dgm:prSet presAssocID="{39F63E40-200B-49A2-B937-F40887A77240}" presName="descendantBox" presStyleCnt="0"/>
      <dgm:spPr/>
    </dgm:pt>
    <dgm:pt modelId="{6586B033-5011-4B64-B3DB-167B5AF3420E}" type="pres">
      <dgm:prSet presAssocID="{F94C8FDC-8AAF-48B1-BC08-4E6C9E1F0169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CE8B04-7CE0-4E29-B7B3-959FA8417A2A}" type="pres">
      <dgm:prSet presAssocID="{E9F57C7B-E36E-4C73-8E73-C1B42A163C01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5BA6F2-A336-40AA-BF9B-20295FF78436}" type="pres">
      <dgm:prSet presAssocID="{7F8F7C51-0836-4B34-A45C-9AF1783C5EC3}" presName="sp" presStyleCnt="0"/>
      <dgm:spPr/>
    </dgm:pt>
    <dgm:pt modelId="{5E220FFC-4B55-4853-9622-EF1F8325C83F}" type="pres">
      <dgm:prSet presAssocID="{CB502F0A-02E5-411E-86F0-0951D4202DAE}" presName="arrowAndChildren" presStyleCnt="0"/>
      <dgm:spPr/>
    </dgm:pt>
    <dgm:pt modelId="{6F655811-C281-4957-94F6-7B9672258AB7}" type="pres">
      <dgm:prSet presAssocID="{CB502F0A-02E5-411E-86F0-0951D4202DAE}" presName="parentTextArrow" presStyleLbl="node1" presStyleIdx="0" presStyleCnt="3"/>
      <dgm:spPr/>
      <dgm:t>
        <a:bodyPr/>
        <a:lstStyle/>
        <a:p>
          <a:endParaRPr lang="en-US"/>
        </a:p>
      </dgm:t>
    </dgm:pt>
    <dgm:pt modelId="{E384E6EB-243F-4AF8-B0E7-E01C63DDDEC4}" type="pres">
      <dgm:prSet presAssocID="{CB502F0A-02E5-411E-86F0-0951D4202DAE}" presName="arrow" presStyleLbl="node1" presStyleIdx="1" presStyleCnt="3"/>
      <dgm:spPr/>
      <dgm:t>
        <a:bodyPr/>
        <a:lstStyle/>
        <a:p>
          <a:endParaRPr lang="en-US"/>
        </a:p>
      </dgm:t>
    </dgm:pt>
    <dgm:pt modelId="{A8E36627-70C5-4E02-ACBE-486FE5A84615}" type="pres">
      <dgm:prSet presAssocID="{CB502F0A-02E5-411E-86F0-0951D4202DAE}" presName="descendantArrow" presStyleCnt="0"/>
      <dgm:spPr/>
    </dgm:pt>
    <dgm:pt modelId="{58CD23C6-3236-4624-80A2-9EC3A76BC1DB}" type="pres">
      <dgm:prSet presAssocID="{CA38C72B-06B5-4952-882F-5A74BB9C63D8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2F29C3-6CBB-4070-B40C-85B8B6E6DF28}" type="pres">
      <dgm:prSet presAssocID="{55010DED-170A-4FBF-A0F1-E3183597555A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6325E2-7DAE-467B-85D2-23C3480716C1}" type="pres">
      <dgm:prSet presAssocID="{91D16313-2B1B-429F-B227-931C4309034B}" presName="sp" presStyleCnt="0"/>
      <dgm:spPr/>
    </dgm:pt>
    <dgm:pt modelId="{71BFD4DB-1A1A-416E-B4C2-424016E8EE18}" type="pres">
      <dgm:prSet presAssocID="{EEF02467-CE13-4B57-A517-C656AD14A141}" presName="arrowAndChildren" presStyleCnt="0"/>
      <dgm:spPr/>
    </dgm:pt>
    <dgm:pt modelId="{13733EEE-2CF1-4687-BA23-A93930DABAB0}" type="pres">
      <dgm:prSet presAssocID="{EEF02467-CE13-4B57-A517-C656AD14A141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8C56C4EA-4CC5-487E-A887-4F3C2889C028}" type="pres">
      <dgm:prSet presAssocID="{EEF02467-CE13-4B57-A517-C656AD14A141}" presName="arrow" presStyleLbl="node1" presStyleIdx="2" presStyleCnt="3"/>
      <dgm:spPr/>
      <dgm:t>
        <a:bodyPr/>
        <a:lstStyle/>
        <a:p>
          <a:endParaRPr lang="en-US"/>
        </a:p>
      </dgm:t>
    </dgm:pt>
    <dgm:pt modelId="{28DF529D-A3DE-43B2-8823-4739BA24D637}" type="pres">
      <dgm:prSet presAssocID="{EEF02467-CE13-4B57-A517-C656AD14A141}" presName="descendantArrow" presStyleCnt="0"/>
      <dgm:spPr/>
    </dgm:pt>
    <dgm:pt modelId="{B8B8FA62-BDB8-44E2-9011-8BB3B2EA8061}" type="pres">
      <dgm:prSet presAssocID="{17DA751F-8ED8-43EE-B8E1-61D6B62A3749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EE43F5-DCEF-4D25-9988-741A4DB1C78B}" type="pres">
      <dgm:prSet presAssocID="{3F9B1478-DA95-4C59-B1FD-03FD14C45F14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0928D6-F1AD-4C89-AACF-27DA37648D98}" srcId="{3095457C-EA7D-43F8-AB3C-9A2DD63EF069}" destId="{EEF02467-CE13-4B57-A517-C656AD14A141}" srcOrd="0" destOrd="0" parTransId="{1E8C4190-DB65-486D-9D10-532F6929B568}" sibTransId="{91D16313-2B1B-429F-B227-931C4309034B}"/>
    <dgm:cxn modelId="{662A2A91-DE7B-40D0-8E6A-8F065EE4152D}" type="presOf" srcId="{F94C8FDC-8AAF-48B1-BC08-4E6C9E1F0169}" destId="{6586B033-5011-4B64-B3DB-167B5AF3420E}" srcOrd="0" destOrd="0" presId="urn:microsoft.com/office/officeart/2005/8/layout/process4"/>
    <dgm:cxn modelId="{A9415174-6C4F-4FCE-AC7A-0FEC60875B2A}" type="presOf" srcId="{3095457C-EA7D-43F8-AB3C-9A2DD63EF069}" destId="{65712680-F2E7-4FE7-A69B-C8C6F0DA1D84}" srcOrd="0" destOrd="0" presId="urn:microsoft.com/office/officeart/2005/8/layout/process4"/>
    <dgm:cxn modelId="{BBD322FE-1438-49E1-BC17-48868706EB43}" type="presOf" srcId="{EEF02467-CE13-4B57-A517-C656AD14A141}" destId="{8C56C4EA-4CC5-487E-A887-4F3C2889C028}" srcOrd="1" destOrd="0" presId="urn:microsoft.com/office/officeart/2005/8/layout/process4"/>
    <dgm:cxn modelId="{22EFEB42-740C-4660-B646-E646A789C1D7}" type="presOf" srcId="{EEF02467-CE13-4B57-A517-C656AD14A141}" destId="{13733EEE-2CF1-4687-BA23-A93930DABAB0}" srcOrd="0" destOrd="0" presId="urn:microsoft.com/office/officeart/2005/8/layout/process4"/>
    <dgm:cxn modelId="{D73A9B51-2D5E-4A4C-BD09-DC2CBE6349B6}" type="presOf" srcId="{CB502F0A-02E5-411E-86F0-0951D4202DAE}" destId="{E384E6EB-243F-4AF8-B0E7-E01C63DDDEC4}" srcOrd="1" destOrd="0" presId="urn:microsoft.com/office/officeart/2005/8/layout/process4"/>
    <dgm:cxn modelId="{40007450-BEF9-4EC6-85DB-36DE77F84F04}" type="presOf" srcId="{39F63E40-200B-49A2-B937-F40887A77240}" destId="{CA2965AC-FFD3-4F4C-965C-975CAD353DDC}" srcOrd="0" destOrd="0" presId="urn:microsoft.com/office/officeart/2005/8/layout/process4"/>
    <dgm:cxn modelId="{CE8458E0-D66B-4572-B2D5-D4AAB7A9417F}" type="presOf" srcId="{17DA751F-8ED8-43EE-B8E1-61D6B62A3749}" destId="{B8B8FA62-BDB8-44E2-9011-8BB3B2EA8061}" srcOrd="0" destOrd="0" presId="urn:microsoft.com/office/officeart/2005/8/layout/process4"/>
    <dgm:cxn modelId="{0E00BF0F-71D9-4FEA-B1DD-525CAD89A5D4}" srcId="{39F63E40-200B-49A2-B937-F40887A77240}" destId="{E9F57C7B-E36E-4C73-8E73-C1B42A163C01}" srcOrd="1" destOrd="0" parTransId="{5C3F4516-C228-49FF-BC76-2BF91F061077}" sibTransId="{EF927CD7-DA2F-4DC6-91C1-EE9D2E1AA8B5}"/>
    <dgm:cxn modelId="{8198F194-2EB7-4CE8-B641-6DC8A8E6B89D}" srcId="{CB502F0A-02E5-411E-86F0-0951D4202DAE}" destId="{55010DED-170A-4FBF-A0F1-E3183597555A}" srcOrd="1" destOrd="0" parTransId="{7C859E7A-8777-4AF7-9804-84230A37C827}" sibTransId="{B6284276-F92E-411D-B236-EAB65D447DE8}"/>
    <dgm:cxn modelId="{B4F2AEE4-753D-4A5C-A5D6-F909ECBE1814}" srcId="{EEF02467-CE13-4B57-A517-C656AD14A141}" destId="{3F9B1478-DA95-4C59-B1FD-03FD14C45F14}" srcOrd="1" destOrd="0" parTransId="{71C963C4-935B-43C4-B77F-4FBC5DE94376}" sibTransId="{6A1192D7-4ACE-4CE9-B9A1-516D266F8E16}"/>
    <dgm:cxn modelId="{4168B8E5-5E6F-460F-84DC-E84353B42AF1}" srcId="{3095457C-EA7D-43F8-AB3C-9A2DD63EF069}" destId="{CB502F0A-02E5-411E-86F0-0951D4202DAE}" srcOrd="1" destOrd="0" parTransId="{5F073F9A-8144-49FF-8070-EAAB24B36678}" sibTransId="{7F8F7C51-0836-4B34-A45C-9AF1783C5EC3}"/>
    <dgm:cxn modelId="{D2000069-FC02-408C-B30E-40A4CE37AE19}" type="presOf" srcId="{39F63E40-200B-49A2-B937-F40887A77240}" destId="{0271838B-111E-4DAC-9C3C-A115C16009C2}" srcOrd="1" destOrd="0" presId="urn:microsoft.com/office/officeart/2005/8/layout/process4"/>
    <dgm:cxn modelId="{B4407662-F2AE-46B5-84F3-399E09CF7828}" type="presOf" srcId="{55010DED-170A-4FBF-A0F1-E3183597555A}" destId="{B52F29C3-6CBB-4070-B40C-85B8B6E6DF28}" srcOrd="0" destOrd="0" presId="urn:microsoft.com/office/officeart/2005/8/layout/process4"/>
    <dgm:cxn modelId="{628B4C70-83B9-4383-8701-E4B6C74E8293}" type="presOf" srcId="{CB502F0A-02E5-411E-86F0-0951D4202DAE}" destId="{6F655811-C281-4957-94F6-7B9672258AB7}" srcOrd="0" destOrd="0" presId="urn:microsoft.com/office/officeart/2005/8/layout/process4"/>
    <dgm:cxn modelId="{7EF91887-9890-4CA7-A6F7-230DABBA12F9}" srcId="{3095457C-EA7D-43F8-AB3C-9A2DD63EF069}" destId="{39F63E40-200B-49A2-B937-F40887A77240}" srcOrd="2" destOrd="0" parTransId="{CE162E52-7CE7-457F-976B-6E084D12D0C6}" sibTransId="{EF86D652-899A-4C3E-977D-6DF20CC75F98}"/>
    <dgm:cxn modelId="{BAEBED2D-40CA-42B5-8CAA-B479C210EF26}" type="presOf" srcId="{3F9B1478-DA95-4C59-B1FD-03FD14C45F14}" destId="{B3EE43F5-DCEF-4D25-9988-741A4DB1C78B}" srcOrd="0" destOrd="0" presId="urn:microsoft.com/office/officeart/2005/8/layout/process4"/>
    <dgm:cxn modelId="{C802D3B0-DEAE-4A8E-A7EB-8305159B09C4}" type="presOf" srcId="{CA38C72B-06B5-4952-882F-5A74BB9C63D8}" destId="{58CD23C6-3236-4624-80A2-9EC3A76BC1DB}" srcOrd="0" destOrd="0" presId="urn:microsoft.com/office/officeart/2005/8/layout/process4"/>
    <dgm:cxn modelId="{D032BBA8-E984-4AAA-9F5B-19C8F21CAAA3}" srcId="{CB502F0A-02E5-411E-86F0-0951D4202DAE}" destId="{CA38C72B-06B5-4952-882F-5A74BB9C63D8}" srcOrd="0" destOrd="0" parTransId="{CBF5C87F-B2FF-45F9-B755-91880B3DFFA4}" sibTransId="{D9444360-145D-4C81-B75F-00C43E2CC1B6}"/>
    <dgm:cxn modelId="{1332D701-353F-4CAB-843B-5A1503ACD467}" srcId="{EEF02467-CE13-4B57-A517-C656AD14A141}" destId="{17DA751F-8ED8-43EE-B8E1-61D6B62A3749}" srcOrd="0" destOrd="0" parTransId="{99487E8F-1F9B-48F0-B036-E12F849927B3}" sibTransId="{FD75CBEF-AB82-4407-9554-533EB5B9BEA9}"/>
    <dgm:cxn modelId="{76708628-BD43-4E2B-A1E0-CB453C9EB4F8}" srcId="{39F63E40-200B-49A2-B937-F40887A77240}" destId="{F94C8FDC-8AAF-48B1-BC08-4E6C9E1F0169}" srcOrd="0" destOrd="0" parTransId="{952D549A-62A3-45B7-A642-BC5BF24507C8}" sibTransId="{A69DBF54-768D-4192-997B-86459EE5F15B}"/>
    <dgm:cxn modelId="{C46BE2B2-0ED4-4199-B523-E89557957DC6}" type="presOf" srcId="{E9F57C7B-E36E-4C73-8E73-C1B42A163C01}" destId="{58CE8B04-7CE0-4E29-B7B3-959FA8417A2A}" srcOrd="0" destOrd="0" presId="urn:microsoft.com/office/officeart/2005/8/layout/process4"/>
    <dgm:cxn modelId="{1CA489A7-FF1A-474B-865D-07CF867B6338}" type="presParOf" srcId="{65712680-F2E7-4FE7-A69B-C8C6F0DA1D84}" destId="{5C4A3124-7289-4471-9EA4-E39280AD8883}" srcOrd="0" destOrd="0" presId="urn:microsoft.com/office/officeart/2005/8/layout/process4"/>
    <dgm:cxn modelId="{EA699351-5551-4765-959B-220BAEE325F8}" type="presParOf" srcId="{5C4A3124-7289-4471-9EA4-E39280AD8883}" destId="{CA2965AC-FFD3-4F4C-965C-975CAD353DDC}" srcOrd="0" destOrd="0" presId="urn:microsoft.com/office/officeart/2005/8/layout/process4"/>
    <dgm:cxn modelId="{6716C3ED-2313-46AE-BE8B-D15B9D423BF1}" type="presParOf" srcId="{5C4A3124-7289-4471-9EA4-E39280AD8883}" destId="{0271838B-111E-4DAC-9C3C-A115C16009C2}" srcOrd="1" destOrd="0" presId="urn:microsoft.com/office/officeart/2005/8/layout/process4"/>
    <dgm:cxn modelId="{2C7FF063-1B9F-4E51-98F0-4D2A78041810}" type="presParOf" srcId="{5C4A3124-7289-4471-9EA4-E39280AD8883}" destId="{6875500C-7D8B-46BF-A778-69C3E2314AA1}" srcOrd="2" destOrd="0" presId="urn:microsoft.com/office/officeart/2005/8/layout/process4"/>
    <dgm:cxn modelId="{2F481D49-5A0E-424F-94E6-B10244B98882}" type="presParOf" srcId="{6875500C-7D8B-46BF-A778-69C3E2314AA1}" destId="{6586B033-5011-4B64-B3DB-167B5AF3420E}" srcOrd="0" destOrd="0" presId="urn:microsoft.com/office/officeart/2005/8/layout/process4"/>
    <dgm:cxn modelId="{29816DDC-3DBC-45E6-A10B-212F29A73D2C}" type="presParOf" srcId="{6875500C-7D8B-46BF-A778-69C3E2314AA1}" destId="{58CE8B04-7CE0-4E29-B7B3-959FA8417A2A}" srcOrd="1" destOrd="0" presId="urn:microsoft.com/office/officeart/2005/8/layout/process4"/>
    <dgm:cxn modelId="{DBBB97D5-E14C-41DA-9FEB-A3AF9F43F422}" type="presParOf" srcId="{65712680-F2E7-4FE7-A69B-C8C6F0DA1D84}" destId="{C75BA6F2-A336-40AA-BF9B-20295FF78436}" srcOrd="1" destOrd="0" presId="urn:microsoft.com/office/officeart/2005/8/layout/process4"/>
    <dgm:cxn modelId="{0A21ADC7-4B6D-400D-80CA-99FA5A54D2AF}" type="presParOf" srcId="{65712680-F2E7-4FE7-A69B-C8C6F0DA1D84}" destId="{5E220FFC-4B55-4853-9622-EF1F8325C83F}" srcOrd="2" destOrd="0" presId="urn:microsoft.com/office/officeart/2005/8/layout/process4"/>
    <dgm:cxn modelId="{BEC7F50A-C897-44A2-B113-4FF87B5A1FF1}" type="presParOf" srcId="{5E220FFC-4B55-4853-9622-EF1F8325C83F}" destId="{6F655811-C281-4957-94F6-7B9672258AB7}" srcOrd="0" destOrd="0" presId="urn:microsoft.com/office/officeart/2005/8/layout/process4"/>
    <dgm:cxn modelId="{41E3232A-D1B9-4DB7-BAE7-32DB7877867B}" type="presParOf" srcId="{5E220FFC-4B55-4853-9622-EF1F8325C83F}" destId="{E384E6EB-243F-4AF8-B0E7-E01C63DDDEC4}" srcOrd="1" destOrd="0" presId="urn:microsoft.com/office/officeart/2005/8/layout/process4"/>
    <dgm:cxn modelId="{F3B2D06B-EA22-4080-BCCE-1B671E69B765}" type="presParOf" srcId="{5E220FFC-4B55-4853-9622-EF1F8325C83F}" destId="{A8E36627-70C5-4E02-ACBE-486FE5A84615}" srcOrd="2" destOrd="0" presId="urn:microsoft.com/office/officeart/2005/8/layout/process4"/>
    <dgm:cxn modelId="{5B1A1DAD-9EB7-47E7-8235-16647890F031}" type="presParOf" srcId="{A8E36627-70C5-4E02-ACBE-486FE5A84615}" destId="{58CD23C6-3236-4624-80A2-9EC3A76BC1DB}" srcOrd="0" destOrd="0" presId="urn:microsoft.com/office/officeart/2005/8/layout/process4"/>
    <dgm:cxn modelId="{EE9B3174-D5F0-4E9B-AB46-2A702983AB7A}" type="presParOf" srcId="{A8E36627-70C5-4E02-ACBE-486FE5A84615}" destId="{B52F29C3-6CBB-4070-B40C-85B8B6E6DF28}" srcOrd="1" destOrd="0" presId="urn:microsoft.com/office/officeart/2005/8/layout/process4"/>
    <dgm:cxn modelId="{DB64EEC3-4990-4162-9DCE-A73EB479D884}" type="presParOf" srcId="{65712680-F2E7-4FE7-A69B-C8C6F0DA1D84}" destId="{896325E2-7DAE-467B-85D2-23C3480716C1}" srcOrd="3" destOrd="0" presId="urn:microsoft.com/office/officeart/2005/8/layout/process4"/>
    <dgm:cxn modelId="{DF56983F-1DD0-4E07-8E86-2C0D93AFD198}" type="presParOf" srcId="{65712680-F2E7-4FE7-A69B-C8C6F0DA1D84}" destId="{71BFD4DB-1A1A-416E-B4C2-424016E8EE18}" srcOrd="4" destOrd="0" presId="urn:microsoft.com/office/officeart/2005/8/layout/process4"/>
    <dgm:cxn modelId="{6911A35A-F087-43DF-827B-206EA3E9E202}" type="presParOf" srcId="{71BFD4DB-1A1A-416E-B4C2-424016E8EE18}" destId="{13733EEE-2CF1-4687-BA23-A93930DABAB0}" srcOrd="0" destOrd="0" presId="urn:microsoft.com/office/officeart/2005/8/layout/process4"/>
    <dgm:cxn modelId="{4B14044E-4A5F-4360-BF91-98152FA9CBF4}" type="presParOf" srcId="{71BFD4DB-1A1A-416E-B4C2-424016E8EE18}" destId="{8C56C4EA-4CC5-487E-A887-4F3C2889C028}" srcOrd="1" destOrd="0" presId="urn:microsoft.com/office/officeart/2005/8/layout/process4"/>
    <dgm:cxn modelId="{7EDE7051-BF72-46AD-B75A-DBC4BDFE1561}" type="presParOf" srcId="{71BFD4DB-1A1A-416E-B4C2-424016E8EE18}" destId="{28DF529D-A3DE-43B2-8823-4739BA24D637}" srcOrd="2" destOrd="0" presId="urn:microsoft.com/office/officeart/2005/8/layout/process4"/>
    <dgm:cxn modelId="{8DB822C4-A0F9-4B5C-8C4D-F96B9C73EF9A}" type="presParOf" srcId="{28DF529D-A3DE-43B2-8823-4739BA24D637}" destId="{B8B8FA62-BDB8-44E2-9011-8BB3B2EA8061}" srcOrd="0" destOrd="0" presId="urn:microsoft.com/office/officeart/2005/8/layout/process4"/>
    <dgm:cxn modelId="{5D2F6FF4-E586-4C0D-8F22-D899E3B602A7}" type="presParOf" srcId="{28DF529D-A3DE-43B2-8823-4739BA24D637}" destId="{B3EE43F5-DCEF-4D25-9988-741A4DB1C78B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71838B-111E-4DAC-9C3C-A115C16009C2}">
      <dsp:nvSpPr>
        <dsp:cNvPr id="0" name=""/>
        <dsp:cNvSpPr/>
      </dsp:nvSpPr>
      <dsp:spPr>
        <a:xfrm>
          <a:off x="0" y="3406931"/>
          <a:ext cx="8229600" cy="111823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Conclusion</a:t>
          </a:r>
          <a:endParaRPr lang="en-US" sz="2200" kern="1200" dirty="0"/>
        </a:p>
      </dsp:txBody>
      <dsp:txXfrm>
        <a:off x="0" y="3406931"/>
        <a:ext cx="8229600" cy="603844"/>
      </dsp:txXfrm>
    </dsp:sp>
    <dsp:sp modelId="{6586B033-5011-4B64-B3DB-167B5AF3420E}">
      <dsp:nvSpPr>
        <dsp:cNvPr id="0" name=""/>
        <dsp:cNvSpPr/>
      </dsp:nvSpPr>
      <dsp:spPr>
        <a:xfrm>
          <a:off x="0" y="3988412"/>
          <a:ext cx="4114799" cy="514386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C00000"/>
              </a:solidFill>
            </a:rPr>
            <a:t>Indicate staple is in</a:t>
          </a:r>
          <a:endParaRPr lang="en-US" sz="2200" kern="1200" dirty="0">
            <a:solidFill>
              <a:srgbClr val="C00000"/>
            </a:solidFill>
          </a:endParaRPr>
        </a:p>
      </dsp:txBody>
      <dsp:txXfrm>
        <a:off x="0" y="3988412"/>
        <a:ext cx="4114799" cy="514386"/>
      </dsp:txXfrm>
    </dsp:sp>
    <dsp:sp modelId="{58CE8B04-7CE0-4E29-B7B3-959FA8417A2A}">
      <dsp:nvSpPr>
        <dsp:cNvPr id="0" name=""/>
        <dsp:cNvSpPr/>
      </dsp:nvSpPr>
      <dsp:spPr>
        <a:xfrm>
          <a:off x="4114800" y="3988412"/>
          <a:ext cx="4114799" cy="514386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C00000"/>
              </a:solidFill>
            </a:rPr>
            <a:t>Return staple back to ready</a:t>
          </a:r>
          <a:endParaRPr lang="en-US" sz="2200" kern="1200" dirty="0">
            <a:solidFill>
              <a:srgbClr val="C00000"/>
            </a:solidFill>
          </a:endParaRPr>
        </a:p>
      </dsp:txBody>
      <dsp:txXfrm>
        <a:off x="4114800" y="3988412"/>
        <a:ext cx="4114799" cy="514386"/>
      </dsp:txXfrm>
    </dsp:sp>
    <dsp:sp modelId="{E384E6EB-243F-4AF8-B0E7-E01C63DDDEC4}">
      <dsp:nvSpPr>
        <dsp:cNvPr id="0" name=""/>
        <dsp:cNvSpPr/>
      </dsp:nvSpPr>
      <dsp:spPr>
        <a:xfrm rot="10800000">
          <a:off x="0" y="1703865"/>
          <a:ext cx="8229600" cy="1719839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Use</a:t>
          </a:r>
          <a:endParaRPr lang="en-US" sz="2200" kern="1200" dirty="0"/>
        </a:p>
      </dsp:txBody>
      <dsp:txXfrm>
        <a:off x="0" y="1703865"/>
        <a:ext cx="8229600" cy="603663"/>
      </dsp:txXfrm>
    </dsp:sp>
    <dsp:sp modelId="{58CD23C6-3236-4624-80A2-9EC3A76BC1DB}">
      <dsp:nvSpPr>
        <dsp:cNvPr id="0" name=""/>
        <dsp:cNvSpPr/>
      </dsp:nvSpPr>
      <dsp:spPr>
        <a:xfrm>
          <a:off x="0" y="2307529"/>
          <a:ext cx="4114799" cy="514231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C00000"/>
              </a:solidFill>
            </a:rPr>
            <a:t>Pierce staple through paper</a:t>
          </a:r>
          <a:endParaRPr lang="en-US" sz="2200" kern="1200" dirty="0">
            <a:solidFill>
              <a:srgbClr val="C00000"/>
            </a:solidFill>
          </a:endParaRPr>
        </a:p>
      </dsp:txBody>
      <dsp:txXfrm>
        <a:off x="0" y="2307529"/>
        <a:ext cx="4114799" cy="514231"/>
      </dsp:txXfrm>
    </dsp:sp>
    <dsp:sp modelId="{B52F29C3-6CBB-4070-B40C-85B8B6E6DF28}">
      <dsp:nvSpPr>
        <dsp:cNvPr id="0" name=""/>
        <dsp:cNvSpPr/>
      </dsp:nvSpPr>
      <dsp:spPr>
        <a:xfrm>
          <a:off x="4114800" y="2307529"/>
          <a:ext cx="4114799" cy="514231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C00000"/>
              </a:solidFill>
            </a:rPr>
            <a:t>Pinch staple closed</a:t>
          </a:r>
          <a:endParaRPr lang="en-US" sz="2200" kern="1200" dirty="0">
            <a:solidFill>
              <a:srgbClr val="C00000"/>
            </a:solidFill>
          </a:endParaRPr>
        </a:p>
      </dsp:txBody>
      <dsp:txXfrm>
        <a:off x="4114800" y="2307529"/>
        <a:ext cx="4114799" cy="514231"/>
      </dsp:txXfrm>
    </dsp:sp>
    <dsp:sp modelId="{8C56C4EA-4CC5-487E-A887-4F3C2889C028}">
      <dsp:nvSpPr>
        <dsp:cNvPr id="0" name=""/>
        <dsp:cNvSpPr/>
      </dsp:nvSpPr>
      <dsp:spPr>
        <a:xfrm rot="10800000">
          <a:off x="0" y="799"/>
          <a:ext cx="8229600" cy="1719839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Preparation</a:t>
          </a:r>
          <a:endParaRPr lang="en-US" sz="2200" kern="1200" dirty="0"/>
        </a:p>
      </dsp:txBody>
      <dsp:txXfrm>
        <a:off x="0" y="799"/>
        <a:ext cx="8229600" cy="603663"/>
      </dsp:txXfrm>
    </dsp:sp>
    <dsp:sp modelId="{B8B8FA62-BDB8-44E2-9011-8BB3B2EA8061}">
      <dsp:nvSpPr>
        <dsp:cNvPr id="0" name=""/>
        <dsp:cNvSpPr/>
      </dsp:nvSpPr>
      <dsp:spPr>
        <a:xfrm>
          <a:off x="0" y="604463"/>
          <a:ext cx="4114799" cy="514231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C00000"/>
              </a:solidFill>
            </a:rPr>
            <a:t>Guide paper to correct spot</a:t>
          </a:r>
          <a:endParaRPr lang="en-US" sz="2200" kern="1200" dirty="0">
            <a:solidFill>
              <a:srgbClr val="C00000"/>
            </a:solidFill>
          </a:endParaRPr>
        </a:p>
      </dsp:txBody>
      <dsp:txXfrm>
        <a:off x="0" y="604463"/>
        <a:ext cx="4114799" cy="514231"/>
      </dsp:txXfrm>
    </dsp:sp>
    <dsp:sp modelId="{B3EE43F5-DCEF-4D25-9988-741A4DB1C78B}">
      <dsp:nvSpPr>
        <dsp:cNvPr id="0" name=""/>
        <dsp:cNvSpPr/>
      </dsp:nvSpPr>
      <dsp:spPr>
        <a:xfrm>
          <a:off x="4114800" y="604463"/>
          <a:ext cx="4114799" cy="514231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C00000"/>
              </a:solidFill>
            </a:rPr>
            <a:t>Load staple into ready position</a:t>
          </a:r>
          <a:endParaRPr lang="en-US" sz="2200" kern="1200" dirty="0">
            <a:solidFill>
              <a:srgbClr val="C00000"/>
            </a:solidFill>
          </a:endParaRPr>
        </a:p>
      </dsp:txBody>
      <dsp:txXfrm>
        <a:off x="4114800" y="604463"/>
        <a:ext cx="4114799" cy="5142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4B8EFF0-2615-4EB9-978E-37AFB7C4C56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CA34D6-12DA-4D13-81CC-DC9F52429610}" type="slidenum">
              <a:rPr lang="en-US"/>
              <a:pPr/>
              <a:t>4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B833FF-9AE8-407C-94FE-1A5FA6828CBF}" type="slidenum">
              <a:rPr lang="en-US"/>
              <a:pPr/>
              <a:t>13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0806BD-B15B-4D7B-B1BC-509CC6DD49EB}" type="slidenum">
              <a:rPr lang="en-US"/>
              <a:pPr/>
              <a:t>14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53D570-8BE1-4AD5-AC65-F7E95744B702}" type="slidenum">
              <a:rPr lang="en-US"/>
              <a:pPr/>
              <a:t>15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564AB2-03C5-443F-BDC6-8FA741988B70}" type="slidenum">
              <a:rPr lang="en-US"/>
              <a:pPr/>
              <a:t>17</a:t>
            </a:fld>
            <a:endParaRPr lang="en-U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A9F988-DF5D-44AB-8784-2FA4C5A8B5C9}" type="slidenum">
              <a:rPr lang="en-US"/>
              <a:pPr/>
              <a:t>19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78A557-0E38-4DF9-B633-1BD46FB94E0A}" type="slidenum">
              <a:rPr lang="en-US"/>
              <a:pPr/>
              <a:t>20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8EFF0-2615-4EB9-978E-37AFB7C4C56E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8EFF0-2615-4EB9-978E-37AFB7C4C56E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8EFF0-2615-4EB9-978E-37AFB7C4C56E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44A38-72EE-4AF7-8617-CF93A11D4063}" type="slidenum">
              <a:rPr lang="en-US"/>
              <a:pPr/>
              <a:t>24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32528B-3133-4820-8720-9E6165DC1A5D}" type="slidenum">
              <a:rPr lang="en-US"/>
              <a:pPr/>
              <a:t>5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8EFF0-2615-4EB9-978E-37AFB7C4C56E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8EFF0-2615-4EB9-978E-37AFB7C4C56E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8F0FB4-5891-4707-A496-C9900371304C}" type="slidenum">
              <a:rPr lang="en-US"/>
              <a:pPr/>
              <a:t>40</a:t>
            </a:fld>
            <a:endParaRPr lang="en-US"/>
          </a:p>
        </p:txBody>
      </p:sp>
      <p:sp>
        <p:nvSpPr>
          <p:cNvPr id="430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556F14-9570-4598-9990-73146AA0ACF6}" type="slidenum">
              <a:rPr lang="en-US"/>
              <a:pPr/>
              <a:t>41</a:t>
            </a:fld>
            <a:endParaRPr lang="en-US"/>
          </a:p>
        </p:txBody>
      </p:sp>
      <p:sp>
        <p:nvSpPr>
          <p:cNvPr id="440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23B203-DC8E-42D5-B96D-79B31EF0B2E1}" type="slidenum">
              <a:rPr lang="en-US"/>
              <a:pPr/>
              <a:t>42</a:t>
            </a:fld>
            <a:endParaRPr lang="en-US"/>
          </a:p>
        </p:txBody>
      </p:sp>
      <p:sp>
        <p:nvSpPr>
          <p:cNvPr id="450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1BA535-90A0-41EA-BAB8-8326E170CFBB}" type="slidenum">
              <a:rPr lang="en-US"/>
              <a:pPr/>
              <a:t>44</a:t>
            </a:fld>
            <a:endParaRPr lang="en-US"/>
          </a:p>
        </p:txBody>
      </p:sp>
      <p:sp>
        <p:nvSpPr>
          <p:cNvPr id="460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037E56-C78F-4AB6-9D82-AEEE75E09310}" type="slidenum">
              <a:rPr lang="en-US"/>
              <a:pPr/>
              <a:t>45</a:t>
            </a:fld>
            <a:endParaRPr lang="en-US"/>
          </a:p>
        </p:txBody>
      </p:sp>
      <p:sp>
        <p:nvSpPr>
          <p:cNvPr id="471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803ADE-89E5-4908-9C70-EA24E8CDA61B}" type="slidenum">
              <a:rPr lang="en-US"/>
              <a:pPr/>
              <a:t>47</a:t>
            </a:fld>
            <a:endParaRPr lang="en-US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19574A-AF65-4E70-B41E-101BBC55BE76}" type="slidenum">
              <a:rPr lang="en-US"/>
              <a:pPr/>
              <a:t>49</a:t>
            </a:fld>
            <a:endParaRPr lang="en-US"/>
          </a:p>
        </p:txBody>
      </p:sp>
      <p:sp>
        <p:nvSpPr>
          <p:cNvPr id="491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9087DF-730E-49F0-9AE3-BA3643910C1A}" type="slidenum">
              <a:rPr lang="en-US"/>
              <a:pPr/>
              <a:t>51</a:t>
            </a:fld>
            <a:endParaRPr lang="en-US"/>
          </a:p>
        </p:txBody>
      </p:sp>
      <p:sp>
        <p:nvSpPr>
          <p:cNvPr id="501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76614B-1573-480E-99CE-E53DF4D7CA84}" type="slidenum">
              <a:rPr lang="en-US"/>
              <a:pPr/>
              <a:t>6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76614B-1573-480E-99CE-E53DF4D7CA84}" type="slidenum">
              <a:rPr lang="en-US"/>
              <a:pPr/>
              <a:t>7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76614B-1573-480E-99CE-E53DF4D7CA84}" type="slidenum">
              <a:rPr lang="en-US"/>
              <a:pPr/>
              <a:t>8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76614B-1573-480E-99CE-E53DF4D7CA84}" type="slidenum">
              <a:rPr lang="en-US"/>
              <a:pPr/>
              <a:t>9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99BE83-FADC-4564-ACC3-56AF0BFC0F3D}" type="slidenum">
              <a:rPr lang="en-US"/>
              <a:pPr/>
              <a:t>10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D1A953-637B-4D27-8372-0ACB6399C257}" type="slidenum">
              <a:rPr lang="en-US"/>
              <a:pPr/>
              <a:t>11</a:t>
            </a:fld>
            <a:endParaRPr lang="en-US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24FC9C-8C5D-4297-ACC5-82C12753E0C9}" type="slidenum">
              <a:rPr lang="en-US"/>
              <a:pPr/>
              <a:t>12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5BFDCC-304F-4D05-AE09-76C2E41EEF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AC6534-39EF-4D70-A0A3-E278F5CD32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74EFE2-D1E7-4AD4-86E5-C5868FCDF9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D5691D-3902-417E-8A6B-ADE39A75B1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1BACF1-4D0C-456C-8173-5C9D40C27F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23877-35AF-436C-ACDA-9E07845A53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3B580-C483-459E-ABD7-52092379F8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78A2EB-E95D-43B0-9F7F-6C9F292841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F3AE33-E0AD-4AAA-88ED-CA2F6226BD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A11558-5E7C-47B9-9363-53C0546DAB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BC5968-2154-48D7-A5A5-39A7580A1C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0722039-96A5-4486-9F2E-C222C779FF2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Eric\Desktop\Downloads\Tub%20Scrubber%20JUNE%202.wmv" TargetMode="Externa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mbeddedcraft.org/steppermotor.html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b="1" kern="1200" dirty="0" smtClean="0">
                <a:solidFill>
                  <a:srgbClr val="A50021"/>
                </a:solidFill>
                <a:latin typeface="Arial" charset="0"/>
                <a:ea typeface="+mn-ea"/>
                <a:cs typeface="+mn-cs"/>
              </a:rPr>
              <a:t>How to Get to Your Best Ideas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RP with folded figs in ba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838200"/>
            <a:ext cx="4424363" cy="5486400"/>
          </a:xfrm>
          <a:prstGeom prst="rect">
            <a:avLst/>
          </a:prstGeom>
          <a:noFill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60257" y="152400"/>
            <a:ext cx="807894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Become Known as an Authority on Something</a:t>
            </a:r>
            <a:endParaRPr lang="en-US" sz="2800" b="1" dirty="0">
              <a:solidFill>
                <a:srgbClr val="A50021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029200" y="2590800"/>
            <a:ext cx="3886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Have fun</a:t>
            </a: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Your skills are profitable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llyod_04_07_05_pic_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375" y="835025"/>
            <a:ext cx="8226425" cy="5565775"/>
          </a:xfrm>
          <a:prstGeom prst="rect">
            <a:avLst/>
          </a:prstGeom>
          <a:noFill/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758826" y="152400"/>
            <a:ext cx="56263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My Experiences: Art </a:t>
            </a:r>
            <a:r>
              <a:rPr lang="en-US" sz="2800" b="1" dirty="0">
                <a:solidFill>
                  <a:srgbClr val="A50021"/>
                </a:solidFill>
              </a:rPr>
              <a:t>Installation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ye level full vi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838200"/>
            <a:ext cx="8226425" cy="5335588"/>
          </a:xfrm>
          <a:prstGeom prst="rect">
            <a:avLst/>
          </a:prstGeom>
          <a:noFill/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758826" y="152400"/>
            <a:ext cx="56263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My Experiences: Art </a:t>
            </a:r>
            <a:r>
              <a:rPr lang="en-US" sz="2800" b="1" dirty="0">
                <a:solidFill>
                  <a:srgbClr val="A50021"/>
                </a:solidFill>
              </a:rPr>
              <a:t>Installation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 t="8340" r="1466" b="10339"/>
          <a:stretch>
            <a:fillRect/>
          </a:stretch>
        </p:blipFill>
        <p:spPr bwMode="auto">
          <a:xfrm>
            <a:off x="0" y="762000"/>
            <a:ext cx="8839200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393085" y="152400"/>
            <a:ext cx="63578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My Experiences: Consumer Product</a:t>
            </a:r>
            <a:endParaRPr lang="en-US" sz="2800" b="1" dirty="0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 r="27344" b="44792"/>
          <a:stretch>
            <a:fillRect/>
          </a:stretch>
        </p:blipFill>
        <p:spPr bwMode="auto">
          <a:xfrm>
            <a:off x="228600" y="944563"/>
            <a:ext cx="8610600" cy="490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5" name="Line 3"/>
          <p:cNvSpPr>
            <a:spLocks noChangeShapeType="1"/>
          </p:cNvSpPr>
          <p:nvPr/>
        </p:nvSpPr>
        <p:spPr bwMode="auto">
          <a:xfrm flipV="1">
            <a:off x="3733800" y="4678363"/>
            <a:ext cx="533400" cy="16764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 flipV="1">
            <a:off x="5943600" y="4830763"/>
            <a:ext cx="228600" cy="14478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 flipH="1" flipV="1">
            <a:off x="6858000" y="3992563"/>
            <a:ext cx="990600" cy="22098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2819400" y="64309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>
                <a:latin typeface="Times New Roman" pitchFamily="18" charset="0"/>
              </a:rPr>
              <a:t>a) </a:t>
            </a:r>
            <a:r>
              <a:rPr lang="en-US" sz="1200" dirty="0" smtClean="0">
                <a:latin typeface="Times New Roman" pitchFamily="18" charset="0"/>
              </a:rPr>
              <a:t>Downward-facing </a:t>
            </a:r>
            <a:r>
              <a:rPr lang="en-US" sz="1200" dirty="0">
                <a:latin typeface="Times New Roman" pitchFamily="18" charset="0"/>
              </a:rPr>
              <a:t>bristles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029200" y="62785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>
                <a:latin typeface="Times New Roman" pitchFamily="18" charset="0"/>
              </a:rPr>
              <a:t>b) </a:t>
            </a:r>
            <a:r>
              <a:rPr lang="en-US" sz="1200" dirty="0" smtClean="0">
                <a:latin typeface="Times New Roman" pitchFamily="18" charset="0"/>
              </a:rPr>
              <a:t>Angled </a:t>
            </a:r>
            <a:r>
              <a:rPr lang="en-US" sz="1200" dirty="0">
                <a:latin typeface="Times New Roman" pitchFamily="18" charset="0"/>
              </a:rPr>
              <a:t>bristles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7086600" y="6126163"/>
            <a:ext cx="190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>
                <a:latin typeface="Times New Roman" pitchFamily="18" charset="0"/>
              </a:rPr>
              <a:t>c) </a:t>
            </a:r>
            <a:r>
              <a:rPr lang="en-US" sz="1200" dirty="0" smtClean="0">
                <a:latin typeface="Times New Roman" pitchFamily="18" charset="0"/>
              </a:rPr>
              <a:t>Side-facing bristles</a:t>
            </a:r>
            <a:endParaRPr lang="en-US" sz="1200" dirty="0">
              <a:latin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393085" y="152400"/>
            <a:ext cx="63578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My Experiences: Consumer Product</a:t>
            </a:r>
            <a:endParaRPr lang="en-US" sz="2800" b="1" dirty="0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45" name="Group 41"/>
          <p:cNvGrpSpPr>
            <a:grpSpLocks/>
          </p:cNvGrpSpPr>
          <p:nvPr/>
        </p:nvGrpSpPr>
        <p:grpSpPr bwMode="auto">
          <a:xfrm>
            <a:off x="685800" y="838200"/>
            <a:ext cx="7620000" cy="4953000"/>
            <a:chOff x="432" y="528"/>
            <a:chExt cx="4800" cy="3120"/>
          </a:xfrm>
        </p:grpSpPr>
        <p:pic>
          <p:nvPicPr>
            <p:cNvPr id="2150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10477" t="2626" r="3810" b="17264"/>
            <a:stretch>
              <a:fillRect/>
            </a:stretch>
          </p:blipFill>
          <p:spPr bwMode="auto">
            <a:xfrm>
              <a:off x="912" y="528"/>
              <a:ext cx="4320" cy="2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508" name="Text Box 4"/>
            <p:cNvSpPr txBox="1">
              <a:spLocks noChangeArrowheads="1"/>
            </p:cNvSpPr>
            <p:nvPr/>
          </p:nvSpPr>
          <p:spPr bwMode="auto">
            <a:xfrm>
              <a:off x="4176" y="2292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11</a:t>
              </a:r>
            </a:p>
          </p:txBody>
        </p:sp>
        <p:sp>
          <p:nvSpPr>
            <p:cNvPr id="21509" name="Text Box 5"/>
            <p:cNvSpPr txBox="1">
              <a:spLocks noChangeArrowheads="1"/>
            </p:cNvSpPr>
            <p:nvPr/>
          </p:nvSpPr>
          <p:spPr bwMode="auto">
            <a:xfrm>
              <a:off x="3072" y="3504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18</a:t>
              </a:r>
            </a:p>
          </p:txBody>
        </p:sp>
        <p:sp>
          <p:nvSpPr>
            <p:cNvPr id="21510" name="Freeform 6"/>
            <p:cNvSpPr>
              <a:spLocks/>
            </p:cNvSpPr>
            <p:nvPr/>
          </p:nvSpPr>
          <p:spPr bwMode="auto">
            <a:xfrm>
              <a:off x="3145" y="3300"/>
              <a:ext cx="109" cy="240"/>
            </a:xfrm>
            <a:custGeom>
              <a:avLst/>
              <a:gdLst/>
              <a:ahLst/>
              <a:cxnLst>
                <a:cxn ang="0">
                  <a:pos x="83" y="240"/>
                </a:cxn>
                <a:cxn ang="0">
                  <a:pos x="11" y="60"/>
                </a:cxn>
                <a:cxn ang="0">
                  <a:pos x="11" y="0"/>
                </a:cxn>
              </a:cxnLst>
              <a:rect l="0" t="0" r="r" b="b"/>
              <a:pathLst>
                <a:path w="109" h="240">
                  <a:moveTo>
                    <a:pt x="83" y="240"/>
                  </a:moveTo>
                  <a:cubicBezTo>
                    <a:pt x="109" y="163"/>
                    <a:pt x="53" y="123"/>
                    <a:pt x="11" y="60"/>
                  </a:cubicBezTo>
                  <a:cubicBezTo>
                    <a:pt x="0" y="43"/>
                    <a:pt x="11" y="20"/>
                    <a:pt x="11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511" name="Text Box 7"/>
            <p:cNvSpPr txBox="1">
              <a:spLocks noChangeArrowheads="1"/>
            </p:cNvSpPr>
            <p:nvPr/>
          </p:nvSpPr>
          <p:spPr bwMode="auto">
            <a:xfrm>
              <a:off x="1680" y="3360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18</a:t>
              </a:r>
            </a:p>
          </p:txBody>
        </p:sp>
        <p:sp>
          <p:nvSpPr>
            <p:cNvPr id="21512" name="Freeform 8"/>
            <p:cNvSpPr>
              <a:spLocks/>
            </p:cNvSpPr>
            <p:nvPr/>
          </p:nvSpPr>
          <p:spPr bwMode="auto">
            <a:xfrm>
              <a:off x="1776" y="3156"/>
              <a:ext cx="72" cy="216"/>
            </a:xfrm>
            <a:custGeom>
              <a:avLst/>
              <a:gdLst/>
              <a:ahLst/>
              <a:cxnLst>
                <a:cxn ang="0">
                  <a:pos x="0" y="216"/>
                </a:cxn>
                <a:cxn ang="0">
                  <a:pos x="72" y="0"/>
                </a:cxn>
              </a:cxnLst>
              <a:rect l="0" t="0" r="r" b="b"/>
              <a:pathLst>
                <a:path w="72" h="216">
                  <a:moveTo>
                    <a:pt x="0" y="216"/>
                  </a:moveTo>
                  <a:cubicBezTo>
                    <a:pt x="21" y="153"/>
                    <a:pt x="25" y="47"/>
                    <a:pt x="72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513" name="Text Box 9"/>
            <p:cNvSpPr txBox="1">
              <a:spLocks noChangeArrowheads="1"/>
            </p:cNvSpPr>
            <p:nvPr/>
          </p:nvSpPr>
          <p:spPr bwMode="auto">
            <a:xfrm>
              <a:off x="432" y="2496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24</a:t>
              </a:r>
            </a:p>
          </p:txBody>
        </p:sp>
        <p:sp>
          <p:nvSpPr>
            <p:cNvPr id="21514" name="Freeform 10"/>
            <p:cNvSpPr>
              <a:spLocks/>
            </p:cNvSpPr>
            <p:nvPr/>
          </p:nvSpPr>
          <p:spPr bwMode="auto">
            <a:xfrm>
              <a:off x="576" y="2580"/>
              <a:ext cx="504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04" y="24"/>
                </a:cxn>
              </a:cxnLst>
              <a:rect l="0" t="0" r="r" b="b"/>
              <a:pathLst>
                <a:path w="504" h="24">
                  <a:moveTo>
                    <a:pt x="0" y="0"/>
                  </a:moveTo>
                  <a:cubicBezTo>
                    <a:pt x="168" y="19"/>
                    <a:pt x="335" y="24"/>
                    <a:pt x="504" y="2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515" name="Text Box 11"/>
            <p:cNvSpPr txBox="1">
              <a:spLocks noChangeArrowheads="1"/>
            </p:cNvSpPr>
            <p:nvPr/>
          </p:nvSpPr>
          <p:spPr bwMode="auto">
            <a:xfrm>
              <a:off x="720" y="2112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22</a:t>
              </a:r>
            </a:p>
          </p:txBody>
        </p:sp>
        <p:sp>
          <p:nvSpPr>
            <p:cNvPr id="21516" name="Freeform 12"/>
            <p:cNvSpPr>
              <a:spLocks/>
            </p:cNvSpPr>
            <p:nvPr/>
          </p:nvSpPr>
          <p:spPr bwMode="auto">
            <a:xfrm>
              <a:off x="876" y="2208"/>
              <a:ext cx="336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" y="24"/>
                </a:cxn>
                <a:cxn ang="0">
                  <a:pos x="132" y="48"/>
                </a:cxn>
                <a:cxn ang="0">
                  <a:pos x="204" y="72"/>
                </a:cxn>
                <a:cxn ang="0">
                  <a:pos x="240" y="96"/>
                </a:cxn>
                <a:cxn ang="0">
                  <a:pos x="312" y="120"/>
                </a:cxn>
                <a:cxn ang="0">
                  <a:pos x="336" y="156"/>
                </a:cxn>
              </a:cxnLst>
              <a:rect l="0" t="0" r="r" b="b"/>
              <a:pathLst>
                <a:path w="336" h="160">
                  <a:moveTo>
                    <a:pt x="0" y="0"/>
                  </a:moveTo>
                  <a:cubicBezTo>
                    <a:pt x="23" y="5"/>
                    <a:pt x="71" y="12"/>
                    <a:pt x="96" y="24"/>
                  </a:cubicBezTo>
                  <a:cubicBezTo>
                    <a:pt x="109" y="30"/>
                    <a:pt x="119" y="42"/>
                    <a:pt x="132" y="48"/>
                  </a:cubicBezTo>
                  <a:cubicBezTo>
                    <a:pt x="155" y="58"/>
                    <a:pt x="183" y="58"/>
                    <a:pt x="204" y="72"/>
                  </a:cubicBezTo>
                  <a:cubicBezTo>
                    <a:pt x="216" y="80"/>
                    <a:pt x="227" y="90"/>
                    <a:pt x="240" y="96"/>
                  </a:cubicBezTo>
                  <a:cubicBezTo>
                    <a:pt x="263" y="106"/>
                    <a:pt x="312" y="120"/>
                    <a:pt x="312" y="120"/>
                  </a:cubicBezTo>
                  <a:cubicBezTo>
                    <a:pt x="325" y="160"/>
                    <a:pt x="311" y="156"/>
                    <a:pt x="336" y="15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517" name="Text Box 13"/>
            <p:cNvSpPr txBox="1">
              <a:spLocks noChangeArrowheads="1"/>
            </p:cNvSpPr>
            <p:nvPr/>
          </p:nvSpPr>
          <p:spPr bwMode="auto">
            <a:xfrm>
              <a:off x="1536" y="1872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23</a:t>
              </a:r>
            </a:p>
          </p:txBody>
        </p:sp>
        <p:sp>
          <p:nvSpPr>
            <p:cNvPr id="21518" name="Freeform 14"/>
            <p:cNvSpPr>
              <a:spLocks/>
            </p:cNvSpPr>
            <p:nvPr/>
          </p:nvSpPr>
          <p:spPr bwMode="auto">
            <a:xfrm>
              <a:off x="1680" y="1968"/>
              <a:ext cx="216" cy="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132"/>
                </a:cxn>
                <a:cxn ang="0">
                  <a:pos x="60" y="168"/>
                </a:cxn>
                <a:cxn ang="0">
                  <a:pos x="96" y="204"/>
                </a:cxn>
                <a:cxn ang="0">
                  <a:pos x="120" y="240"/>
                </a:cxn>
                <a:cxn ang="0">
                  <a:pos x="156" y="252"/>
                </a:cxn>
                <a:cxn ang="0">
                  <a:pos x="216" y="300"/>
                </a:cxn>
              </a:cxnLst>
              <a:rect l="0" t="0" r="r" b="b"/>
              <a:pathLst>
                <a:path w="216" h="300">
                  <a:moveTo>
                    <a:pt x="0" y="0"/>
                  </a:moveTo>
                  <a:cubicBezTo>
                    <a:pt x="12" y="58"/>
                    <a:pt x="23" y="82"/>
                    <a:pt x="48" y="132"/>
                  </a:cubicBezTo>
                  <a:cubicBezTo>
                    <a:pt x="54" y="143"/>
                    <a:pt x="53" y="157"/>
                    <a:pt x="60" y="168"/>
                  </a:cubicBezTo>
                  <a:cubicBezTo>
                    <a:pt x="69" y="182"/>
                    <a:pt x="85" y="191"/>
                    <a:pt x="96" y="204"/>
                  </a:cubicBezTo>
                  <a:cubicBezTo>
                    <a:pt x="105" y="215"/>
                    <a:pt x="109" y="231"/>
                    <a:pt x="120" y="240"/>
                  </a:cubicBezTo>
                  <a:cubicBezTo>
                    <a:pt x="130" y="248"/>
                    <a:pt x="145" y="246"/>
                    <a:pt x="156" y="252"/>
                  </a:cubicBezTo>
                  <a:cubicBezTo>
                    <a:pt x="186" y="267"/>
                    <a:pt x="194" y="278"/>
                    <a:pt x="216" y="30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519" name="Text Box 15"/>
            <p:cNvSpPr txBox="1">
              <a:spLocks noChangeArrowheads="1"/>
            </p:cNvSpPr>
            <p:nvPr/>
          </p:nvSpPr>
          <p:spPr bwMode="auto">
            <a:xfrm>
              <a:off x="2016" y="2016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15</a:t>
              </a:r>
            </a:p>
          </p:txBody>
        </p:sp>
        <p:sp>
          <p:nvSpPr>
            <p:cNvPr id="21520" name="Freeform 16"/>
            <p:cNvSpPr>
              <a:spLocks/>
            </p:cNvSpPr>
            <p:nvPr/>
          </p:nvSpPr>
          <p:spPr bwMode="auto">
            <a:xfrm>
              <a:off x="2125" y="2091"/>
              <a:ext cx="323" cy="297"/>
            </a:xfrm>
            <a:custGeom>
              <a:avLst/>
              <a:gdLst/>
              <a:ahLst/>
              <a:cxnLst>
                <a:cxn ang="0">
                  <a:pos x="11" y="21"/>
                </a:cxn>
                <a:cxn ang="0">
                  <a:pos x="47" y="93"/>
                </a:cxn>
                <a:cxn ang="0">
                  <a:pos x="59" y="129"/>
                </a:cxn>
                <a:cxn ang="0">
                  <a:pos x="215" y="213"/>
                </a:cxn>
                <a:cxn ang="0">
                  <a:pos x="323" y="297"/>
                </a:cxn>
              </a:cxnLst>
              <a:rect l="0" t="0" r="r" b="b"/>
              <a:pathLst>
                <a:path w="323" h="297">
                  <a:moveTo>
                    <a:pt x="11" y="21"/>
                  </a:moveTo>
                  <a:cubicBezTo>
                    <a:pt x="41" y="111"/>
                    <a:pt x="0" y="0"/>
                    <a:pt x="47" y="93"/>
                  </a:cubicBezTo>
                  <a:cubicBezTo>
                    <a:pt x="53" y="104"/>
                    <a:pt x="50" y="120"/>
                    <a:pt x="59" y="129"/>
                  </a:cubicBezTo>
                  <a:cubicBezTo>
                    <a:pt x="87" y="157"/>
                    <a:pt x="177" y="187"/>
                    <a:pt x="215" y="213"/>
                  </a:cubicBezTo>
                  <a:cubicBezTo>
                    <a:pt x="240" y="251"/>
                    <a:pt x="272" y="297"/>
                    <a:pt x="323" y="297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521" name="Text Box 17"/>
            <p:cNvSpPr txBox="1">
              <a:spLocks noChangeArrowheads="1"/>
            </p:cNvSpPr>
            <p:nvPr/>
          </p:nvSpPr>
          <p:spPr bwMode="auto">
            <a:xfrm>
              <a:off x="2208" y="1872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13</a:t>
              </a:r>
            </a:p>
          </p:txBody>
        </p:sp>
        <p:sp>
          <p:nvSpPr>
            <p:cNvPr id="21522" name="Freeform 18"/>
            <p:cNvSpPr>
              <a:spLocks/>
            </p:cNvSpPr>
            <p:nvPr/>
          </p:nvSpPr>
          <p:spPr bwMode="auto">
            <a:xfrm>
              <a:off x="2304" y="1980"/>
              <a:ext cx="132" cy="2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2" y="228"/>
                </a:cxn>
              </a:cxnLst>
              <a:rect l="0" t="0" r="r" b="b"/>
              <a:pathLst>
                <a:path w="132" h="228">
                  <a:moveTo>
                    <a:pt x="0" y="0"/>
                  </a:moveTo>
                  <a:cubicBezTo>
                    <a:pt x="27" y="82"/>
                    <a:pt x="70" y="166"/>
                    <a:pt x="132" y="22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523" name="Text Box 19"/>
            <p:cNvSpPr txBox="1">
              <a:spLocks noChangeArrowheads="1"/>
            </p:cNvSpPr>
            <p:nvPr/>
          </p:nvSpPr>
          <p:spPr bwMode="auto">
            <a:xfrm>
              <a:off x="2400" y="3504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21</a:t>
              </a:r>
            </a:p>
          </p:txBody>
        </p:sp>
        <p:sp>
          <p:nvSpPr>
            <p:cNvPr id="21524" name="Text Box 20"/>
            <p:cNvSpPr txBox="1">
              <a:spLocks noChangeArrowheads="1"/>
            </p:cNvSpPr>
            <p:nvPr/>
          </p:nvSpPr>
          <p:spPr bwMode="auto">
            <a:xfrm>
              <a:off x="3984" y="3360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19</a:t>
              </a:r>
            </a:p>
          </p:txBody>
        </p:sp>
        <p:sp>
          <p:nvSpPr>
            <p:cNvPr id="21525" name="Text Box 21"/>
            <p:cNvSpPr txBox="1">
              <a:spLocks noChangeArrowheads="1"/>
            </p:cNvSpPr>
            <p:nvPr/>
          </p:nvSpPr>
          <p:spPr bwMode="auto">
            <a:xfrm>
              <a:off x="960" y="3072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19</a:t>
              </a:r>
            </a:p>
          </p:txBody>
        </p:sp>
        <p:sp>
          <p:nvSpPr>
            <p:cNvPr id="21526" name="Freeform 22"/>
            <p:cNvSpPr>
              <a:spLocks/>
            </p:cNvSpPr>
            <p:nvPr/>
          </p:nvSpPr>
          <p:spPr bwMode="auto">
            <a:xfrm>
              <a:off x="1104" y="3084"/>
              <a:ext cx="276" cy="60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240" y="24"/>
                </a:cxn>
                <a:cxn ang="0">
                  <a:pos x="276" y="0"/>
                </a:cxn>
              </a:cxnLst>
              <a:rect l="0" t="0" r="r" b="b"/>
              <a:pathLst>
                <a:path w="276" h="60">
                  <a:moveTo>
                    <a:pt x="0" y="60"/>
                  </a:moveTo>
                  <a:cubicBezTo>
                    <a:pt x="82" y="51"/>
                    <a:pt x="159" y="37"/>
                    <a:pt x="240" y="24"/>
                  </a:cubicBezTo>
                  <a:cubicBezTo>
                    <a:pt x="252" y="16"/>
                    <a:pt x="276" y="0"/>
                    <a:pt x="276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527" name="Text Box 23"/>
            <p:cNvSpPr txBox="1">
              <a:spLocks noChangeArrowheads="1"/>
            </p:cNvSpPr>
            <p:nvPr/>
          </p:nvSpPr>
          <p:spPr bwMode="auto">
            <a:xfrm>
              <a:off x="2160" y="3408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18</a:t>
              </a:r>
            </a:p>
          </p:txBody>
        </p:sp>
        <p:sp>
          <p:nvSpPr>
            <p:cNvPr id="21528" name="Freeform 24"/>
            <p:cNvSpPr>
              <a:spLocks/>
            </p:cNvSpPr>
            <p:nvPr/>
          </p:nvSpPr>
          <p:spPr bwMode="auto">
            <a:xfrm>
              <a:off x="2256" y="3276"/>
              <a:ext cx="24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4" y="0"/>
                </a:cxn>
              </a:cxnLst>
              <a:rect l="0" t="0" r="r" b="b"/>
              <a:pathLst>
                <a:path w="24" h="192">
                  <a:moveTo>
                    <a:pt x="0" y="192"/>
                  </a:moveTo>
                  <a:cubicBezTo>
                    <a:pt x="15" y="117"/>
                    <a:pt x="24" y="82"/>
                    <a:pt x="24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529" name="Freeform 25"/>
            <p:cNvSpPr>
              <a:spLocks/>
            </p:cNvSpPr>
            <p:nvPr/>
          </p:nvSpPr>
          <p:spPr bwMode="auto">
            <a:xfrm>
              <a:off x="3769" y="3156"/>
              <a:ext cx="323" cy="252"/>
            </a:xfrm>
            <a:custGeom>
              <a:avLst/>
              <a:gdLst/>
              <a:ahLst/>
              <a:cxnLst>
                <a:cxn ang="0">
                  <a:pos x="323" y="252"/>
                </a:cxn>
                <a:cxn ang="0">
                  <a:pos x="191" y="132"/>
                </a:cxn>
                <a:cxn ang="0">
                  <a:pos x="119" y="108"/>
                </a:cxn>
                <a:cxn ang="0">
                  <a:pos x="83" y="96"/>
                </a:cxn>
                <a:cxn ang="0">
                  <a:pos x="47" y="84"/>
                </a:cxn>
                <a:cxn ang="0">
                  <a:pos x="11" y="0"/>
                </a:cxn>
              </a:cxnLst>
              <a:rect l="0" t="0" r="r" b="b"/>
              <a:pathLst>
                <a:path w="323" h="252">
                  <a:moveTo>
                    <a:pt x="323" y="252"/>
                  </a:moveTo>
                  <a:cubicBezTo>
                    <a:pt x="291" y="205"/>
                    <a:pt x="248" y="151"/>
                    <a:pt x="191" y="132"/>
                  </a:cubicBezTo>
                  <a:cubicBezTo>
                    <a:pt x="167" y="124"/>
                    <a:pt x="143" y="116"/>
                    <a:pt x="119" y="108"/>
                  </a:cubicBezTo>
                  <a:cubicBezTo>
                    <a:pt x="107" y="104"/>
                    <a:pt x="95" y="100"/>
                    <a:pt x="83" y="96"/>
                  </a:cubicBezTo>
                  <a:cubicBezTo>
                    <a:pt x="71" y="92"/>
                    <a:pt x="47" y="84"/>
                    <a:pt x="47" y="84"/>
                  </a:cubicBezTo>
                  <a:cubicBezTo>
                    <a:pt x="0" y="37"/>
                    <a:pt x="11" y="65"/>
                    <a:pt x="11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530" name="Freeform 26"/>
            <p:cNvSpPr>
              <a:spLocks/>
            </p:cNvSpPr>
            <p:nvPr/>
          </p:nvSpPr>
          <p:spPr bwMode="auto">
            <a:xfrm>
              <a:off x="2491" y="2688"/>
              <a:ext cx="53" cy="864"/>
            </a:xfrm>
            <a:custGeom>
              <a:avLst/>
              <a:gdLst/>
              <a:ahLst/>
              <a:cxnLst>
                <a:cxn ang="0">
                  <a:pos x="29" y="768"/>
                </a:cxn>
                <a:cxn ang="0">
                  <a:pos x="17" y="204"/>
                </a:cxn>
                <a:cxn ang="0">
                  <a:pos x="41" y="84"/>
                </a:cxn>
                <a:cxn ang="0">
                  <a:pos x="89" y="0"/>
                </a:cxn>
              </a:cxnLst>
              <a:rect l="0" t="0" r="r" b="b"/>
              <a:pathLst>
                <a:path w="91" h="768">
                  <a:moveTo>
                    <a:pt x="29" y="768"/>
                  </a:moveTo>
                  <a:cubicBezTo>
                    <a:pt x="7" y="574"/>
                    <a:pt x="0" y="404"/>
                    <a:pt x="17" y="204"/>
                  </a:cubicBezTo>
                  <a:cubicBezTo>
                    <a:pt x="20" y="163"/>
                    <a:pt x="18" y="118"/>
                    <a:pt x="41" y="84"/>
                  </a:cubicBezTo>
                  <a:cubicBezTo>
                    <a:pt x="91" y="9"/>
                    <a:pt x="89" y="41"/>
                    <a:pt x="89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531" name="Text Box 27"/>
            <p:cNvSpPr txBox="1">
              <a:spLocks noChangeArrowheads="1"/>
            </p:cNvSpPr>
            <p:nvPr/>
          </p:nvSpPr>
          <p:spPr bwMode="auto">
            <a:xfrm>
              <a:off x="4848" y="2640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20</a:t>
              </a:r>
            </a:p>
          </p:txBody>
        </p:sp>
        <p:sp>
          <p:nvSpPr>
            <p:cNvPr id="21532" name="Freeform 28"/>
            <p:cNvSpPr>
              <a:spLocks/>
            </p:cNvSpPr>
            <p:nvPr/>
          </p:nvSpPr>
          <p:spPr bwMode="auto">
            <a:xfrm>
              <a:off x="4464" y="2544"/>
              <a:ext cx="384" cy="192"/>
            </a:xfrm>
            <a:custGeom>
              <a:avLst/>
              <a:gdLst/>
              <a:ahLst/>
              <a:cxnLst>
                <a:cxn ang="0">
                  <a:pos x="384" y="192"/>
                </a:cxn>
                <a:cxn ang="0">
                  <a:pos x="192" y="144"/>
                </a:cxn>
                <a:cxn ang="0">
                  <a:pos x="120" y="120"/>
                </a:cxn>
                <a:cxn ang="0">
                  <a:pos x="36" y="12"/>
                </a:cxn>
                <a:cxn ang="0">
                  <a:pos x="0" y="0"/>
                </a:cxn>
              </a:cxnLst>
              <a:rect l="0" t="0" r="r" b="b"/>
              <a:pathLst>
                <a:path w="384" h="192">
                  <a:moveTo>
                    <a:pt x="384" y="192"/>
                  </a:moveTo>
                  <a:cubicBezTo>
                    <a:pt x="320" y="171"/>
                    <a:pt x="256" y="163"/>
                    <a:pt x="192" y="144"/>
                  </a:cubicBezTo>
                  <a:cubicBezTo>
                    <a:pt x="168" y="137"/>
                    <a:pt x="120" y="120"/>
                    <a:pt x="120" y="120"/>
                  </a:cubicBezTo>
                  <a:cubicBezTo>
                    <a:pt x="101" y="91"/>
                    <a:pt x="70" y="35"/>
                    <a:pt x="36" y="12"/>
                  </a:cubicBezTo>
                  <a:cubicBezTo>
                    <a:pt x="25" y="5"/>
                    <a:pt x="0" y="0"/>
                    <a:pt x="0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533" name="Text Box 29"/>
            <p:cNvSpPr txBox="1">
              <a:spLocks noChangeArrowheads="1"/>
            </p:cNvSpPr>
            <p:nvPr/>
          </p:nvSpPr>
          <p:spPr bwMode="auto">
            <a:xfrm>
              <a:off x="4656" y="1920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10</a:t>
              </a:r>
            </a:p>
          </p:txBody>
        </p:sp>
        <p:sp>
          <p:nvSpPr>
            <p:cNvPr id="21534" name="Freeform 30"/>
            <p:cNvSpPr>
              <a:spLocks/>
            </p:cNvSpPr>
            <p:nvPr/>
          </p:nvSpPr>
          <p:spPr bwMode="auto">
            <a:xfrm>
              <a:off x="3480" y="2052"/>
              <a:ext cx="1200" cy="372"/>
            </a:xfrm>
            <a:custGeom>
              <a:avLst/>
              <a:gdLst/>
              <a:ahLst/>
              <a:cxnLst>
                <a:cxn ang="0">
                  <a:pos x="1200" y="0"/>
                </a:cxn>
                <a:cxn ang="0">
                  <a:pos x="684" y="60"/>
                </a:cxn>
                <a:cxn ang="0">
                  <a:pos x="432" y="132"/>
                </a:cxn>
                <a:cxn ang="0">
                  <a:pos x="348" y="180"/>
                </a:cxn>
                <a:cxn ang="0">
                  <a:pos x="300" y="192"/>
                </a:cxn>
                <a:cxn ang="0">
                  <a:pos x="216" y="240"/>
                </a:cxn>
                <a:cxn ang="0">
                  <a:pos x="108" y="288"/>
                </a:cxn>
                <a:cxn ang="0">
                  <a:pos x="36" y="348"/>
                </a:cxn>
                <a:cxn ang="0">
                  <a:pos x="0" y="372"/>
                </a:cxn>
              </a:cxnLst>
              <a:rect l="0" t="0" r="r" b="b"/>
              <a:pathLst>
                <a:path w="1200" h="372">
                  <a:moveTo>
                    <a:pt x="1200" y="0"/>
                  </a:moveTo>
                  <a:cubicBezTo>
                    <a:pt x="1029" y="12"/>
                    <a:pt x="851" y="18"/>
                    <a:pt x="684" y="60"/>
                  </a:cubicBezTo>
                  <a:cubicBezTo>
                    <a:pt x="598" y="81"/>
                    <a:pt x="518" y="115"/>
                    <a:pt x="432" y="132"/>
                  </a:cubicBezTo>
                  <a:cubicBezTo>
                    <a:pt x="403" y="146"/>
                    <a:pt x="378" y="167"/>
                    <a:pt x="348" y="180"/>
                  </a:cubicBezTo>
                  <a:cubicBezTo>
                    <a:pt x="333" y="186"/>
                    <a:pt x="315" y="186"/>
                    <a:pt x="300" y="192"/>
                  </a:cubicBezTo>
                  <a:cubicBezTo>
                    <a:pt x="216" y="224"/>
                    <a:pt x="286" y="205"/>
                    <a:pt x="216" y="240"/>
                  </a:cubicBezTo>
                  <a:cubicBezTo>
                    <a:pt x="181" y="258"/>
                    <a:pt x="143" y="270"/>
                    <a:pt x="108" y="288"/>
                  </a:cubicBezTo>
                  <a:cubicBezTo>
                    <a:pt x="63" y="310"/>
                    <a:pt x="76" y="315"/>
                    <a:pt x="36" y="348"/>
                  </a:cubicBezTo>
                  <a:cubicBezTo>
                    <a:pt x="25" y="357"/>
                    <a:pt x="0" y="372"/>
                    <a:pt x="0" y="3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535" name="Text Box 31"/>
            <p:cNvSpPr txBox="1">
              <a:spLocks noChangeArrowheads="1"/>
            </p:cNvSpPr>
            <p:nvPr/>
          </p:nvSpPr>
          <p:spPr bwMode="auto">
            <a:xfrm>
              <a:off x="2556" y="2112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12</a:t>
              </a:r>
            </a:p>
          </p:txBody>
        </p:sp>
        <p:sp>
          <p:nvSpPr>
            <p:cNvPr id="21536" name="Text Box 32"/>
            <p:cNvSpPr txBox="1">
              <a:spLocks noChangeArrowheads="1"/>
            </p:cNvSpPr>
            <p:nvPr/>
          </p:nvSpPr>
          <p:spPr bwMode="auto">
            <a:xfrm>
              <a:off x="2664" y="2268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14</a:t>
              </a:r>
            </a:p>
          </p:txBody>
        </p:sp>
        <p:sp>
          <p:nvSpPr>
            <p:cNvPr id="21537" name="Text Box 33"/>
            <p:cNvSpPr txBox="1">
              <a:spLocks noChangeArrowheads="1"/>
            </p:cNvSpPr>
            <p:nvPr/>
          </p:nvSpPr>
          <p:spPr bwMode="auto">
            <a:xfrm>
              <a:off x="3696" y="1200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16</a:t>
              </a:r>
            </a:p>
          </p:txBody>
        </p:sp>
        <p:sp>
          <p:nvSpPr>
            <p:cNvPr id="21538" name="Text Box 34"/>
            <p:cNvSpPr txBox="1">
              <a:spLocks noChangeArrowheads="1"/>
            </p:cNvSpPr>
            <p:nvPr/>
          </p:nvSpPr>
          <p:spPr bwMode="auto">
            <a:xfrm>
              <a:off x="4368" y="672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17</a:t>
              </a:r>
            </a:p>
          </p:txBody>
        </p:sp>
        <p:sp>
          <p:nvSpPr>
            <p:cNvPr id="21539" name="Text Box 35"/>
            <p:cNvSpPr txBox="1">
              <a:spLocks noChangeArrowheads="1"/>
            </p:cNvSpPr>
            <p:nvPr/>
          </p:nvSpPr>
          <p:spPr bwMode="auto">
            <a:xfrm>
              <a:off x="4368" y="1344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33</a:t>
              </a:r>
            </a:p>
          </p:txBody>
        </p:sp>
        <p:sp>
          <p:nvSpPr>
            <p:cNvPr id="21540" name="Freeform 36"/>
            <p:cNvSpPr>
              <a:spLocks/>
            </p:cNvSpPr>
            <p:nvPr/>
          </p:nvSpPr>
          <p:spPr bwMode="auto">
            <a:xfrm>
              <a:off x="4104" y="1416"/>
              <a:ext cx="312" cy="86"/>
            </a:xfrm>
            <a:custGeom>
              <a:avLst/>
              <a:gdLst/>
              <a:ahLst/>
              <a:cxnLst>
                <a:cxn ang="0">
                  <a:pos x="312" y="48"/>
                </a:cxn>
                <a:cxn ang="0">
                  <a:pos x="0" y="0"/>
                </a:cxn>
              </a:cxnLst>
              <a:rect l="0" t="0" r="r" b="b"/>
              <a:pathLst>
                <a:path w="312" h="86">
                  <a:moveTo>
                    <a:pt x="312" y="48"/>
                  </a:moveTo>
                  <a:cubicBezTo>
                    <a:pt x="170" y="42"/>
                    <a:pt x="86" y="86"/>
                    <a:pt x="0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541" name="Text Box 37"/>
            <p:cNvSpPr txBox="1">
              <a:spLocks noChangeArrowheads="1"/>
            </p:cNvSpPr>
            <p:nvPr/>
          </p:nvSpPr>
          <p:spPr bwMode="auto">
            <a:xfrm>
              <a:off x="1920" y="3456"/>
              <a:ext cx="19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900"/>
                <a:t>19</a:t>
              </a:r>
            </a:p>
          </p:txBody>
        </p:sp>
        <p:sp>
          <p:nvSpPr>
            <p:cNvPr id="21542" name="Freeform 38"/>
            <p:cNvSpPr>
              <a:spLocks/>
            </p:cNvSpPr>
            <p:nvPr/>
          </p:nvSpPr>
          <p:spPr bwMode="auto">
            <a:xfrm>
              <a:off x="1998" y="3222"/>
              <a:ext cx="42" cy="276"/>
            </a:xfrm>
            <a:custGeom>
              <a:avLst/>
              <a:gdLst/>
              <a:ahLst/>
              <a:cxnLst>
                <a:cxn ang="0">
                  <a:pos x="42" y="276"/>
                </a:cxn>
                <a:cxn ang="0">
                  <a:pos x="24" y="0"/>
                </a:cxn>
              </a:cxnLst>
              <a:rect l="0" t="0" r="r" b="b"/>
              <a:pathLst>
                <a:path w="42" h="276">
                  <a:moveTo>
                    <a:pt x="42" y="276"/>
                  </a:moveTo>
                  <a:cubicBezTo>
                    <a:pt x="0" y="214"/>
                    <a:pt x="24" y="23"/>
                    <a:pt x="24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543" name="Text Box 39"/>
            <p:cNvSpPr txBox="1">
              <a:spLocks noChangeArrowheads="1"/>
            </p:cNvSpPr>
            <p:nvPr/>
          </p:nvSpPr>
          <p:spPr bwMode="auto">
            <a:xfrm>
              <a:off x="912" y="1296"/>
              <a:ext cx="55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i="1" u="sng"/>
                <a:t>FIG. 1</a:t>
              </a:r>
            </a:p>
          </p:txBody>
        </p:sp>
      </p:grp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1393085" y="152400"/>
            <a:ext cx="63578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My Experiences: Consumer Product</a:t>
            </a:r>
            <a:endParaRPr lang="en-US" sz="2800" b="1" dirty="0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066800"/>
            <a:ext cx="7848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b="1" u="sng" dirty="0" smtClean="0"/>
              <a:t>Primary </a:t>
            </a:r>
            <a:r>
              <a:rPr lang="en-US" b="1" u="sng" dirty="0" smtClean="0"/>
              <a:t>P</a:t>
            </a:r>
            <a:r>
              <a:rPr lang="en-US" b="1" u="sng" dirty="0" smtClean="0"/>
              <a:t>urpose:</a:t>
            </a:r>
          </a:p>
          <a:p>
            <a:pPr lvl="2">
              <a:buFont typeface="Arial" pitchFamily="34" charset="0"/>
              <a:buChar char="•"/>
            </a:pPr>
            <a:endParaRPr lang="en-US" b="1" dirty="0" smtClean="0"/>
          </a:p>
          <a:p>
            <a:pPr lvl="2">
              <a:buFont typeface="Arial" pitchFamily="34" charset="0"/>
              <a:buChar char="•"/>
            </a:pPr>
            <a:r>
              <a:rPr lang="en-US" b="1" dirty="0" smtClean="0"/>
              <a:t> Convey information to outside.</a:t>
            </a:r>
            <a:endParaRPr lang="en-US" b="1" dirty="0" smtClean="0"/>
          </a:p>
          <a:p>
            <a:pPr lvl="1"/>
            <a:endParaRPr lang="en-US" b="1" dirty="0" smtClean="0"/>
          </a:p>
          <a:p>
            <a:pPr lvl="1"/>
            <a:r>
              <a:rPr lang="en-US" b="1" u="sng" dirty="0" smtClean="0"/>
              <a:t>Secondary Purpose:</a:t>
            </a:r>
          </a:p>
          <a:p>
            <a:pPr lvl="2"/>
            <a:endParaRPr lang="en-US" b="1" dirty="0" smtClean="0"/>
          </a:p>
          <a:p>
            <a:pPr lvl="2">
              <a:buFont typeface="Arial" pitchFamily="34" charset="0"/>
              <a:buChar char="•"/>
            </a:pPr>
            <a:r>
              <a:rPr lang="en-US" b="1" dirty="0" smtClean="0"/>
              <a:t> Gets </a:t>
            </a:r>
            <a:r>
              <a:rPr lang="en-US" b="1" dirty="0" smtClean="0"/>
              <a:t>everyone on the same </a:t>
            </a:r>
            <a:r>
              <a:rPr lang="en-US" b="1" dirty="0" smtClean="0"/>
              <a:t>page</a:t>
            </a:r>
          </a:p>
          <a:p>
            <a:pPr lvl="2">
              <a:buFont typeface="Arial" pitchFamily="34" charset="0"/>
              <a:buChar char="•"/>
            </a:pPr>
            <a:r>
              <a:rPr lang="en-US" b="1" dirty="0" smtClean="0"/>
              <a:t> Helps </a:t>
            </a:r>
            <a:r>
              <a:rPr lang="en-US" b="1" dirty="0" smtClean="0"/>
              <a:t>think through your idea</a:t>
            </a:r>
          </a:p>
          <a:p>
            <a:pPr lvl="1"/>
            <a:r>
              <a:rPr lang="en-US" b="1" dirty="0" smtClean="0"/>
              <a:t> </a:t>
            </a:r>
            <a:endParaRPr lang="en-US" b="1" dirty="0" smtClean="0"/>
          </a:p>
          <a:p>
            <a:pPr lvl="1"/>
            <a:r>
              <a:rPr lang="en-US" b="1" u="sng" dirty="0" smtClean="0"/>
              <a:t>Not Always Necessary</a:t>
            </a:r>
          </a:p>
          <a:p>
            <a:pPr lvl="2">
              <a:buFont typeface="Arial" pitchFamily="34" charset="0"/>
              <a:buChar char="•"/>
            </a:pPr>
            <a:endParaRPr lang="en-US" b="1" dirty="0" smtClean="0"/>
          </a:p>
          <a:p>
            <a:pPr lvl="2">
              <a:buFont typeface="Arial" pitchFamily="34" charset="0"/>
              <a:buChar char="•"/>
            </a:pPr>
            <a:r>
              <a:rPr lang="en-US" b="1" dirty="0" smtClean="0"/>
              <a:t> Many businesses </a:t>
            </a:r>
            <a:r>
              <a:rPr lang="en-US" b="1" dirty="0" smtClean="0"/>
              <a:t>succeed without a business </a:t>
            </a:r>
            <a:r>
              <a:rPr lang="en-US" b="1" dirty="0" smtClean="0"/>
              <a:t>plan</a:t>
            </a:r>
            <a:endParaRPr lang="en-US" b="1" dirty="0" smtClean="0"/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156916" y="152400"/>
            <a:ext cx="48301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Project Statements: + and -</a:t>
            </a:r>
            <a:endParaRPr lang="en-US" sz="2800" b="1" dirty="0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Tub Scrubber JUNE 2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762000"/>
            <a:ext cx="5486400" cy="4114800"/>
          </a:xfrm>
          <a:prstGeom prst="rect">
            <a:avLst/>
          </a:prstGeom>
          <a:noFill/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219200" y="5562600"/>
            <a:ext cx="570380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lvl="2" algn="ctr"/>
            <a:r>
              <a:rPr lang="en-US" sz="2800" b="1" dirty="0" smtClean="0">
                <a:solidFill>
                  <a:srgbClr val="A50021"/>
                </a:solidFill>
              </a:rPr>
              <a:t> Feel flexible and </a:t>
            </a:r>
            <a:r>
              <a:rPr lang="en-US" sz="2800" b="1" dirty="0" smtClean="0">
                <a:solidFill>
                  <a:srgbClr val="A50021"/>
                </a:solidFill>
              </a:rPr>
              <a:t>energetic</a:t>
            </a:r>
          </a:p>
          <a:p>
            <a:pPr lvl="2" algn="ctr"/>
            <a:r>
              <a:rPr lang="en-US" sz="2800" b="1" dirty="0" smtClean="0">
                <a:solidFill>
                  <a:srgbClr val="A50021"/>
                </a:solidFill>
              </a:rPr>
              <a:t> </a:t>
            </a:r>
            <a:r>
              <a:rPr lang="en-US" sz="2800" b="1" dirty="0" smtClean="0">
                <a:solidFill>
                  <a:srgbClr val="A50021"/>
                </a:solidFill>
              </a:rPr>
              <a:t>Always move forward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393085" y="152400"/>
            <a:ext cx="63578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My Experiences: Consumer Product</a:t>
            </a:r>
            <a:endParaRPr lang="en-US" sz="2800" b="1" dirty="0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3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7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387"/>
                </p:tgtEl>
              </p:cMediaNode>
            </p:video>
          </p:childTnLst>
        </p:cTn>
      </p:par>
    </p:tnLst>
    <p:bldLst>
      <p:bldP spid="1638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236224" y="304800"/>
            <a:ext cx="26756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For Next Week</a:t>
            </a:r>
            <a:endParaRPr lang="en-US" sz="2800" b="1" dirty="0">
              <a:solidFill>
                <a:srgbClr val="A50021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28700" y="1371600"/>
            <a:ext cx="7315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Make a video that introduces yourself and your project</a:t>
            </a:r>
            <a:endParaRPr lang="en-US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90600" y="2667000"/>
            <a:ext cx="73152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A50021"/>
                </a:solidFill>
              </a:rPr>
              <a:t> It doesn’t have to be an infomercial – that is kind of beneath us.</a:t>
            </a:r>
          </a:p>
          <a:p>
            <a:endParaRPr lang="en-US" dirty="0" smtClean="0">
              <a:solidFill>
                <a:srgbClr val="A5002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A50021"/>
                </a:solidFill>
              </a:rPr>
              <a:t> It needs to be up on the Wiki:</a:t>
            </a:r>
          </a:p>
          <a:p>
            <a:pPr lvl="1">
              <a:buFont typeface="Arial" pitchFamily="34" charset="0"/>
              <a:buChar char="•"/>
            </a:pPr>
            <a:endParaRPr lang="en-US" dirty="0" smtClean="0">
              <a:solidFill>
                <a:srgbClr val="A5002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dirty="0" smtClean="0">
                <a:solidFill>
                  <a:srgbClr val="A50021"/>
                </a:solidFill>
              </a:rPr>
              <a:t>Your </a:t>
            </a:r>
            <a:r>
              <a:rPr lang="en-US" dirty="0" smtClean="0">
                <a:solidFill>
                  <a:srgbClr val="A50021"/>
                </a:solidFill>
              </a:rPr>
              <a:t>mantra should be: </a:t>
            </a:r>
            <a:r>
              <a:rPr lang="en-US" b="1" i="1" dirty="0" smtClean="0">
                <a:solidFill>
                  <a:srgbClr val="A50021"/>
                </a:solidFill>
              </a:rPr>
              <a:t>if </a:t>
            </a:r>
            <a:r>
              <a:rPr lang="en-US" b="1" i="1" dirty="0" smtClean="0">
                <a:solidFill>
                  <a:srgbClr val="A50021"/>
                </a:solidFill>
              </a:rPr>
              <a:t>it is not delivered it doesn’t exist</a:t>
            </a:r>
            <a:r>
              <a:rPr lang="en-US" b="1" dirty="0" smtClean="0">
                <a:solidFill>
                  <a:srgbClr val="A50021"/>
                </a:solidFill>
              </a:rPr>
              <a:t>.</a:t>
            </a:r>
            <a:endParaRPr lang="en-US" b="1" dirty="0" smtClean="0">
              <a:solidFill>
                <a:srgbClr val="A5002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dirty="0" smtClean="0">
              <a:solidFill>
                <a:srgbClr val="A5002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A50021"/>
                </a:solidFill>
              </a:rPr>
              <a:t> Put your minutes on their own page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676275" y="838200"/>
            <a:ext cx="3743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A50021"/>
                </a:solidFill>
              </a:rPr>
              <a:t>How does this work?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6324600" y="3398838"/>
            <a:ext cx="2343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/>
              <a:t>Sketch out the</a:t>
            </a:r>
          </a:p>
          <a:p>
            <a:pPr algn="ctr"/>
            <a:r>
              <a:rPr lang="en-US"/>
              <a:t> internal mechanisms</a:t>
            </a:r>
          </a:p>
        </p:txBody>
      </p:sp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1905000"/>
            <a:ext cx="362902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kern="1200" dirty="0" smtClean="0">
                <a:solidFill>
                  <a:srgbClr val="A50021"/>
                </a:solidFill>
                <a:latin typeface="Arial" charset="0"/>
                <a:ea typeface="+mn-ea"/>
                <a:cs typeface="+mn-cs"/>
              </a:rPr>
              <a:t>Getting to Your Best Idea</a:t>
            </a:r>
          </a:p>
        </p:txBody>
      </p:sp>
      <p:grpSp>
        <p:nvGrpSpPr>
          <p:cNvPr id="3" name="Group 39"/>
          <p:cNvGrpSpPr/>
          <p:nvPr/>
        </p:nvGrpSpPr>
        <p:grpSpPr>
          <a:xfrm>
            <a:off x="5410200" y="1752600"/>
            <a:ext cx="2057401" cy="4586752"/>
            <a:chOff x="1066800" y="1671935"/>
            <a:chExt cx="2057401" cy="4586752"/>
          </a:xfrm>
        </p:grpSpPr>
        <p:sp>
          <p:nvSpPr>
            <p:cNvPr id="4" name="Rectangle 3"/>
            <p:cNvSpPr/>
            <p:nvPr/>
          </p:nvSpPr>
          <p:spPr>
            <a:xfrm rot="10800000">
              <a:off x="1828801" y="1752600"/>
              <a:ext cx="1295400" cy="44196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shade val="51000"/>
                    <a:satMod val="130000"/>
                    <a:alpha val="39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5400000" scaled="0"/>
              <a:tileRect/>
            </a:gra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01460" y="1671935"/>
              <a:ext cx="6511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Hot</a:t>
              </a:r>
              <a:endParaRPr lang="en-US" sz="2400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66800" y="5797022"/>
              <a:ext cx="6591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Not</a:t>
              </a:r>
              <a:endParaRPr lang="en-US" sz="2400" b="1" dirty="0"/>
            </a:p>
          </p:txBody>
        </p:sp>
        <p:pic>
          <p:nvPicPr>
            <p:cNvPr id="1026" name="Picture 2" descr="C:\Users\elima\AppData\Local\Microsoft\Windows\Temporary Internet Files\Content.IE5\7VXMBSX4\MC900199360[1]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7400" y="1905000"/>
              <a:ext cx="891280" cy="4114800"/>
            </a:xfrm>
            <a:prstGeom prst="rect">
              <a:avLst/>
            </a:prstGeom>
            <a:noFill/>
            <a:effectLst>
              <a:softEdge rad="63500"/>
            </a:effectLst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1752600" y="1905000"/>
              <a:ext cx="22860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862328" y="20574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862328" y="22098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862328" y="23622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862328" y="25146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862328" y="26670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1862328" y="28194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1862328" y="29718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1862328" y="31242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1862328" y="32766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1862328" y="34290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1862328" y="35814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1862328" y="37338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1862328" y="38862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862328" y="40386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862328" y="41910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862328" y="43434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862328" y="44958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862328" y="46482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1862328" y="48006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862328" y="49530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862328" y="51054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862328" y="52578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1862328" y="54102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1862328" y="55626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1862328" y="57150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1862328" y="5867400"/>
              <a:ext cx="11887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1752600" y="6019800"/>
              <a:ext cx="22860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" name="Right Arrow 4"/>
          <p:cNvSpPr/>
          <p:nvPr/>
        </p:nvSpPr>
        <p:spPr>
          <a:xfrm>
            <a:off x="4705601" y="3830355"/>
            <a:ext cx="1066800" cy="76200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3585146" y="4361765"/>
            <a:ext cx="1845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Your Initial Idea</a:t>
            </a:r>
            <a:endParaRPr lang="en-US" sz="20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581400" y="2514600"/>
            <a:ext cx="17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Your Final Idea</a:t>
            </a:r>
            <a:endParaRPr lang="en-US" sz="2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609601" y="5257800"/>
            <a:ext cx="4038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6"/>
                </a:solidFill>
              </a:rPr>
              <a:t>#1: Accept that your initial idea is somewhere in the middle – no matter how awesome</a:t>
            </a:r>
            <a:endParaRPr lang="en-US" sz="2000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3.33333E-6 -0.269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1" grpId="0"/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ubblegun1b"/>
          <p:cNvPicPr>
            <a:picLocks noChangeAspect="1" noChangeArrowheads="1"/>
          </p:cNvPicPr>
          <p:nvPr/>
        </p:nvPicPr>
        <p:blipFill>
          <a:blip r:embed="rId3" cstate="print"/>
          <a:srcRect l="7001" t="3409" r="7001" b="3409"/>
          <a:stretch>
            <a:fillRect/>
          </a:stretch>
        </p:blipFill>
        <p:spPr bwMode="auto">
          <a:xfrm>
            <a:off x="2292350" y="152400"/>
            <a:ext cx="4718050" cy="62484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207125" y="6510338"/>
            <a:ext cx="2936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0066FF"/>
                </a:solidFill>
              </a:rPr>
              <a:t>www.sciencephotography.com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62200" y="1371600"/>
            <a:ext cx="441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A50021"/>
                </a:solidFill>
              </a:rPr>
              <a:t>What’s the function of the handle?</a:t>
            </a:r>
            <a:endParaRPr lang="en-US" b="1" dirty="0" smtClean="0">
              <a:solidFill>
                <a:srgbClr val="A50021"/>
              </a:solidFill>
            </a:endParaRPr>
          </a:p>
        </p:txBody>
      </p:sp>
      <p:pic>
        <p:nvPicPr>
          <p:cNvPr id="5" name="Picture 4" descr="bubblegun1b"/>
          <p:cNvPicPr>
            <a:picLocks noChangeAspect="1" noChangeArrowheads="1"/>
          </p:cNvPicPr>
          <p:nvPr/>
        </p:nvPicPr>
        <p:blipFill>
          <a:blip r:embed="rId3" cstate="print"/>
          <a:srcRect l="7001" t="3409" r="7001" b="3409"/>
          <a:stretch>
            <a:fillRect/>
          </a:stretch>
        </p:blipFill>
        <p:spPr bwMode="auto">
          <a:xfrm>
            <a:off x="3352800" y="2514600"/>
            <a:ext cx="2416562" cy="32004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438400" y="6019800"/>
            <a:ext cx="441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A50021"/>
                </a:solidFill>
              </a:rPr>
              <a:t>Can you imagine another structure that does the same function?</a:t>
            </a:r>
            <a:endParaRPr lang="en-US" b="1" dirty="0" smtClean="0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62200" y="1371600"/>
            <a:ext cx="441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A50021"/>
                </a:solidFill>
              </a:rPr>
              <a:t>What’s the function of the case?</a:t>
            </a:r>
            <a:endParaRPr lang="en-US" b="1" dirty="0" smtClean="0">
              <a:solidFill>
                <a:srgbClr val="A50021"/>
              </a:solidFill>
            </a:endParaRPr>
          </a:p>
        </p:txBody>
      </p:sp>
      <p:pic>
        <p:nvPicPr>
          <p:cNvPr id="4" name="Picture 3" descr="bubblegun1b"/>
          <p:cNvPicPr>
            <a:picLocks noChangeAspect="1" noChangeArrowheads="1"/>
          </p:cNvPicPr>
          <p:nvPr/>
        </p:nvPicPr>
        <p:blipFill>
          <a:blip r:embed="rId3" cstate="print"/>
          <a:srcRect l="7001" t="3409" r="7001" b="3409"/>
          <a:stretch>
            <a:fillRect/>
          </a:stretch>
        </p:blipFill>
        <p:spPr bwMode="auto">
          <a:xfrm>
            <a:off x="3352800" y="2514600"/>
            <a:ext cx="2416562" cy="32004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438400" y="6019800"/>
            <a:ext cx="441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A50021"/>
                </a:solidFill>
              </a:rPr>
              <a:t>Can you imagine another structure that does the same function?</a:t>
            </a:r>
            <a:endParaRPr lang="en-US" b="1" dirty="0" smtClean="0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62200" y="1371600"/>
            <a:ext cx="441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A50021"/>
                </a:solidFill>
              </a:rPr>
              <a:t>What’s the function of the trigger?</a:t>
            </a:r>
            <a:endParaRPr lang="en-US" b="1" dirty="0" smtClean="0">
              <a:solidFill>
                <a:srgbClr val="A50021"/>
              </a:solidFill>
            </a:endParaRPr>
          </a:p>
        </p:txBody>
      </p:sp>
      <p:pic>
        <p:nvPicPr>
          <p:cNvPr id="4" name="Picture 3" descr="bubblegun1b"/>
          <p:cNvPicPr>
            <a:picLocks noChangeAspect="1" noChangeArrowheads="1"/>
          </p:cNvPicPr>
          <p:nvPr/>
        </p:nvPicPr>
        <p:blipFill>
          <a:blip r:embed="rId3" cstate="print"/>
          <a:srcRect l="7001" t="3409" r="7001" b="3409"/>
          <a:stretch>
            <a:fillRect/>
          </a:stretch>
        </p:blipFill>
        <p:spPr bwMode="auto">
          <a:xfrm>
            <a:off x="3352800" y="2514600"/>
            <a:ext cx="2416562" cy="32004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438400" y="6019800"/>
            <a:ext cx="441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A50021"/>
                </a:solidFill>
              </a:rPr>
              <a:t>Can you imagine another structure that does the same function?</a:t>
            </a:r>
            <a:endParaRPr lang="en-US" b="1" dirty="0" smtClean="0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137160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82880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6" cstate="print"/>
          <a:srcRect t="16000" b="14667"/>
          <a:stretch>
            <a:fillRect/>
          </a:stretch>
        </p:blipFill>
        <p:spPr bwMode="auto">
          <a:xfrm>
            <a:off x="1524000" y="0"/>
            <a:ext cx="19145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3" name="Picture 11"/>
          <p:cNvPicPr>
            <a:picLocks noChangeAspect="1" noChangeArrowheads="1"/>
          </p:cNvPicPr>
          <p:nvPr/>
        </p:nvPicPr>
        <p:blipFill>
          <a:blip r:embed="rId7" cstate="print"/>
          <a:srcRect l="2667" t="8000" r="3999" b="9334"/>
          <a:stretch>
            <a:fillRect/>
          </a:stretch>
        </p:blipFill>
        <p:spPr bwMode="auto">
          <a:xfrm>
            <a:off x="3276600" y="228600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71800" y="457200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2400" y="411480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67400" y="3581400"/>
            <a:ext cx="25241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5446713" y="6461125"/>
            <a:ext cx="36972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66FF"/>
                </a:solidFill>
              </a:rPr>
              <a:t>http://www.bubbleblowers.com/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5400" y="1600200"/>
            <a:ext cx="6858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>
                <a:solidFill>
                  <a:srgbClr val="A50021"/>
                </a:solidFill>
              </a:rPr>
              <a:t>Identify the key </a:t>
            </a:r>
            <a:r>
              <a:rPr lang="en-US" b="1" i="1" dirty="0" smtClean="0">
                <a:solidFill>
                  <a:srgbClr val="A50021"/>
                </a:solidFill>
              </a:rPr>
              <a:t>Functions</a:t>
            </a:r>
          </a:p>
          <a:p>
            <a:pPr marL="342900" indent="-342900">
              <a:buFont typeface="+mj-lt"/>
              <a:buAutoNum type="arabicPeriod"/>
            </a:pPr>
            <a:endParaRPr lang="en-US" dirty="0" smtClean="0">
              <a:solidFill>
                <a:srgbClr val="A5002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solidFill>
                  <a:srgbClr val="A50021"/>
                </a:solidFill>
              </a:rPr>
              <a:t>Open your thinking</a:t>
            </a:r>
          </a:p>
          <a:p>
            <a:pPr marL="800100" lvl="1" indent="-342900">
              <a:buFont typeface="Arial" pitchFamily="34" charset="0"/>
              <a:buChar char="•"/>
            </a:pPr>
            <a:endParaRPr lang="en-US" dirty="0" smtClean="0">
              <a:solidFill>
                <a:srgbClr val="A50021"/>
              </a:solidFill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>
                <a:solidFill>
                  <a:srgbClr val="A50021"/>
                </a:solidFill>
              </a:rPr>
              <a:t>Abstract away from specific formulations/structures</a:t>
            </a:r>
          </a:p>
          <a:p>
            <a:pPr marL="342900" indent="-342900">
              <a:buFont typeface="+mj-lt"/>
              <a:buAutoNum type="arabicPeriod"/>
            </a:pPr>
            <a:endParaRPr lang="en-US" dirty="0" smtClean="0">
              <a:solidFill>
                <a:srgbClr val="A5002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solidFill>
                  <a:srgbClr val="A50021"/>
                </a:solidFill>
              </a:rPr>
              <a:t>Design multiple structures for each function</a:t>
            </a:r>
            <a:endParaRPr lang="en-US" dirty="0" smtClean="0">
              <a:solidFill>
                <a:srgbClr val="A50021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782087" y="304800"/>
            <a:ext cx="3579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Design for Function</a:t>
            </a:r>
            <a:endParaRPr lang="en-US" sz="2800" b="1" dirty="0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43200" y="3244334"/>
            <a:ext cx="3657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Design your own bubble maker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affle ir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30300" y="1143000"/>
            <a:ext cx="6883400" cy="4572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7537" y="5791200"/>
            <a:ext cx="1228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Waffle Iron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1524000"/>
            <a:ext cx="533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are the essential functions?</a:t>
            </a:r>
          </a:p>
          <a:p>
            <a:endParaRPr lang="en-US" dirty="0" smtClean="0"/>
          </a:p>
          <a:p>
            <a:r>
              <a:rPr lang="en-US" dirty="0" smtClean="0"/>
              <a:t>What specific designs can you come up with to meet those functions? </a:t>
            </a:r>
            <a:endParaRPr lang="en-US" dirty="0"/>
          </a:p>
        </p:txBody>
      </p:sp>
      <p:pic>
        <p:nvPicPr>
          <p:cNvPr id="2" name="Picture 1" descr="beat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320800"/>
            <a:ext cx="6350000" cy="4216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13381" y="5791200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Blender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1524000"/>
            <a:ext cx="533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are the essential functions?</a:t>
            </a:r>
          </a:p>
          <a:p>
            <a:endParaRPr lang="en-US" dirty="0" smtClean="0"/>
          </a:p>
          <a:p>
            <a:r>
              <a:rPr lang="en-US" dirty="0" smtClean="0"/>
              <a:t>What specific designs can you come up with to meet those functions? </a:t>
            </a:r>
            <a:endParaRPr lang="en-US" dirty="0"/>
          </a:p>
        </p:txBody>
      </p:sp>
      <p:pic>
        <p:nvPicPr>
          <p:cNvPr id="2" name="Picture 1" descr="electric knif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320800"/>
            <a:ext cx="6350000" cy="4216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74405" y="5791200"/>
            <a:ext cx="1395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Electric Knife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kern="1200" dirty="0" smtClean="0">
                <a:solidFill>
                  <a:srgbClr val="A50021"/>
                </a:solidFill>
                <a:latin typeface="Arial" charset="0"/>
                <a:ea typeface="+mn-ea"/>
                <a:cs typeface="+mn-cs"/>
              </a:rPr>
              <a:t>Try to Focus on the Project, not Yourself</a:t>
            </a:r>
          </a:p>
        </p:txBody>
      </p:sp>
      <p:pic>
        <p:nvPicPr>
          <p:cNvPr id="2050" name="Picture 2" descr="http://caitlynhunter.files.wordpress.com/2008/08/selfdoubti128637385169392046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1524000"/>
            <a:ext cx="533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are the essential functions?</a:t>
            </a:r>
          </a:p>
          <a:p>
            <a:endParaRPr lang="en-US" dirty="0" smtClean="0"/>
          </a:p>
          <a:p>
            <a:r>
              <a:rPr lang="en-US" dirty="0" smtClean="0"/>
              <a:t>What specific designs can you come up with to meet those functions? </a:t>
            </a:r>
            <a:endParaRPr lang="en-US" dirty="0"/>
          </a:p>
        </p:txBody>
      </p:sp>
      <p:pic>
        <p:nvPicPr>
          <p:cNvPr id="2" name="Picture 1" descr="ir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320800"/>
            <a:ext cx="6350000" cy="4216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90769" y="5791200"/>
            <a:ext cx="562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Iron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2600" y="1524000"/>
            <a:ext cx="533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are the essential functions?</a:t>
            </a:r>
          </a:p>
          <a:p>
            <a:endParaRPr lang="en-US" dirty="0" smtClean="0"/>
          </a:p>
          <a:p>
            <a:r>
              <a:rPr lang="en-US" dirty="0" smtClean="0"/>
              <a:t>What specific designs can you come up with to meet those functions? </a:t>
            </a:r>
            <a:endParaRPr lang="en-US" dirty="0"/>
          </a:p>
        </p:txBody>
      </p:sp>
      <p:pic>
        <p:nvPicPr>
          <p:cNvPr id="3" name="Picture 2" descr="toas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30300" y="1143000"/>
            <a:ext cx="6883400" cy="457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38997" y="5791200"/>
            <a:ext cx="866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Toaster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1524000"/>
            <a:ext cx="533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are the essential functions?</a:t>
            </a:r>
          </a:p>
          <a:p>
            <a:endParaRPr lang="en-US" dirty="0" smtClean="0"/>
          </a:p>
          <a:p>
            <a:r>
              <a:rPr lang="en-US" dirty="0" smtClean="0"/>
              <a:t>What specific designs can you come up with to meet those functions? </a:t>
            </a:r>
            <a:endParaRPr lang="en-US" dirty="0"/>
          </a:p>
        </p:txBody>
      </p:sp>
      <p:pic>
        <p:nvPicPr>
          <p:cNvPr id="2" name="Picture 1" descr="popcorn mak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320800"/>
            <a:ext cx="6350000" cy="4216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64503" y="5791200"/>
            <a:ext cx="1614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Popcorn Maker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02414" y="304800"/>
            <a:ext cx="49391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Deconstructing an Umbrella</a:t>
            </a:r>
            <a:endParaRPr lang="en-US" sz="2800" b="1" dirty="0">
              <a:solidFill>
                <a:srgbClr val="A50021"/>
              </a:solidFill>
            </a:endParaRP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066800"/>
            <a:ext cx="7315200" cy="5464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95400"/>
            <a:ext cx="7315200" cy="520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02414" y="304800"/>
            <a:ext cx="49391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Deconstructing an Umbrella</a:t>
            </a:r>
            <a:endParaRPr lang="en-US" sz="2800" b="1" dirty="0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02414" y="304800"/>
            <a:ext cx="49391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Deconstructing an Umbrella</a:t>
            </a:r>
            <a:endParaRPr lang="en-US" sz="2800" b="1" dirty="0">
              <a:solidFill>
                <a:srgbClr val="A50021"/>
              </a:solidFill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447800"/>
            <a:ext cx="7315200" cy="4753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620993" y="152400"/>
            <a:ext cx="39020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A50021"/>
                </a:solidFill>
              </a:rPr>
              <a:t>For next week (part 2)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09600" y="914400"/>
            <a:ext cx="8305800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Find and analyze a device that contains a stepper motor</a:t>
            </a:r>
          </a:p>
          <a:p>
            <a:pPr lvl="2"/>
            <a:endParaRPr lang="en-US" dirty="0" smtClean="0">
              <a:solidFill>
                <a:srgbClr val="A50021"/>
              </a:solidFill>
            </a:endParaRPr>
          </a:p>
          <a:p>
            <a:pPr lvl="2"/>
            <a:r>
              <a:rPr lang="en-US" dirty="0" smtClean="0">
                <a:solidFill>
                  <a:srgbClr val="A50021"/>
                </a:solidFill>
              </a:rPr>
              <a:t>Complete </a:t>
            </a:r>
            <a:r>
              <a:rPr lang="en-US" dirty="0" smtClean="0">
                <a:solidFill>
                  <a:srgbClr val="A50021"/>
                </a:solidFill>
              </a:rPr>
              <a:t>a structure/function tree with the parts. </a:t>
            </a:r>
          </a:p>
          <a:p>
            <a:pPr lvl="2"/>
            <a:endParaRPr lang="en-US" dirty="0" smtClean="0">
              <a:solidFill>
                <a:srgbClr val="A50021"/>
              </a:solidFill>
            </a:endParaRPr>
          </a:p>
          <a:p>
            <a:pPr lvl="2"/>
            <a:r>
              <a:rPr lang="en-US" dirty="0" smtClean="0">
                <a:solidFill>
                  <a:srgbClr val="A50021"/>
                </a:solidFill>
              </a:rPr>
              <a:t>Put </a:t>
            </a:r>
            <a:r>
              <a:rPr lang="en-US" dirty="0" smtClean="0">
                <a:solidFill>
                  <a:srgbClr val="A50021"/>
                </a:solidFill>
              </a:rPr>
              <a:t>it up on the wiki (for now) under a new page called </a:t>
            </a:r>
            <a:endParaRPr lang="en-US" dirty="0" smtClean="0">
              <a:solidFill>
                <a:srgbClr val="A50021"/>
              </a:solidFill>
            </a:endParaRPr>
          </a:p>
          <a:p>
            <a:pPr lvl="2"/>
            <a:r>
              <a:rPr lang="en-US" dirty="0" smtClean="0">
                <a:solidFill>
                  <a:srgbClr val="A50021"/>
                </a:solidFill>
              </a:rPr>
              <a:t>“EID103 </a:t>
            </a:r>
            <a:r>
              <a:rPr lang="en-US" dirty="0" smtClean="0">
                <a:solidFill>
                  <a:srgbClr val="A50021"/>
                </a:solidFill>
              </a:rPr>
              <a:t>auxiliary </a:t>
            </a:r>
            <a:r>
              <a:rPr lang="en-US" dirty="0" smtClean="0">
                <a:solidFill>
                  <a:srgbClr val="A50021"/>
                </a:solidFill>
              </a:rPr>
              <a:t>homework”</a:t>
            </a:r>
          </a:p>
          <a:p>
            <a:pPr lvl="2"/>
            <a:endParaRPr lang="en-US" dirty="0" smtClean="0">
              <a:solidFill>
                <a:srgbClr val="A50021"/>
              </a:solidFill>
            </a:endParaRPr>
          </a:p>
          <a:p>
            <a:pPr marL="514350" lvl="2" indent="-514350">
              <a:buFont typeface="+mj-lt"/>
              <a:buAutoNum type="arabicPeriod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Obtain a stepper motor </a:t>
            </a:r>
            <a:r>
              <a:rPr lang="en-US" dirty="0" smtClean="0">
                <a:solidFill>
                  <a:srgbClr val="A50021"/>
                </a:solidFill>
              </a:rPr>
              <a:t>Due Feb 15 (2 Weeks from now</a:t>
            </a:r>
            <a:r>
              <a:rPr lang="en-US" dirty="0" smtClean="0">
                <a:solidFill>
                  <a:srgbClr val="A50021"/>
                </a:solidFill>
              </a:rPr>
              <a:t>)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971550" lvl="1" indent="-514350"/>
            <a:r>
              <a:rPr lang="en-US" sz="2400" dirty="0" smtClean="0">
                <a:solidFill>
                  <a:srgbClr val="A50021"/>
                </a:solidFill>
              </a:rPr>
              <a:t>	</a:t>
            </a:r>
            <a:r>
              <a:rPr lang="en-US" dirty="0" smtClean="0">
                <a:solidFill>
                  <a:srgbClr val="A50021"/>
                </a:solidFill>
              </a:rPr>
              <a:t>Do </a:t>
            </a:r>
            <a:r>
              <a:rPr lang="en-US" dirty="0" smtClean="0">
                <a:solidFill>
                  <a:srgbClr val="A50021"/>
                </a:solidFill>
              </a:rPr>
              <a:t>not go steal one from the electrical engineering department</a:t>
            </a:r>
            <a:endParaRPr lang="en-US" sz="2400" dirty="0" smtClean="0">
              <a:solidFill>
                <a:srgbClr val="A5002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US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2226" name="Picture 2" descr="http://www.embeddedcraft.org/images/stepermo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4644207"/>
            <a:ext cx="2743200" cy="1832793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286000" y="645326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400" dirty="0" smtClean="0">
                <a:hlinkClick r:id="rId3"/>
              </a:rPr>
              <a:t>http://www.embeddedcraft.org/steppermotor.html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752600"/>
            <a:ext cx="278724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752600"/>
            <a:ext cx="284971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481798" y="304800"/>
            <a:ext cx="21804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IDEO Cards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481798" y="304800"/>
            <a:ext cx="21804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IDEO Cards</a:t>
            </a:r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7490" y="1676400"/>
            <a:ext cx="284971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828800"/>
            <a:ext cx="284971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Designing a better Stapler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What are the functions?</a:t>
            </a:r>
          </a:p>
          <a:p>
            <a:pPr lvl="1" eaLnBrk="1" hangingPunct="1"/>
            <a:r>
              <a:rPr lang="en-US" sz="2400" smtClean="0"/>
              <a:t>Temporarily join paper together</a:t>
            </a:r>
          </a:p>
          <a:p>
            <a:pPr eaLnBrk="1" hangingPunct="1"/>
            <a:endParaRPr lang="en-US" sz="2800" smtClean="0"/>
          </a:p>
          <a:p>
            <a:pPr eaLnBrk="1" hangingPunct="1"/>
            <a:r>
              <a:rPr lang="en-US" sz="2800" smtClean="0"/>
              <a:t>How can we join paper together</a:t>
            </a:r>
          </a:p>
          <a:p>
            <a:pPr lvl="1" eaLnBrk="1" hangingPunct="1"/>
            <a:r>
              <a:rPr lang="en-US" sz="2400" smtClean="0"/>
              <a:t>Pierce with something – metal, plastic, paper</a:t>
            </a:r>
          </a:p>
          <a:p>
            <a:pPr lvl="1" eaLnBrk="1" hangingPunct="1"/>
            <a:r>
              <a:rPr lang="en-US" sz="2400" smtClean="0"/>
              <a:t>Coat with something – glue</a:t>
            </a:r>
          </a:p>
          <a:p>
            <a:pPr lvl="1" eaLnBrk="1" hangingPunct="1"/>
            <a:r>
              <a:rPr lang="en-US" sz="2400" smtClean="0"/>
              <a:t>Clip from the outside – metal, plastic </a:t>
            </a:r>
          </a:p>
          <a:p>
            <a:pPr lvl="1" eaLnBrk="1" hangingPunct="1">
              <a:buFontTx/>
              <a:buNone/>
            </a:pP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star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9253" y="914401"/>
            <a:ext cx="4977894" cy="3733800"/>
          </a:xfrm>
          <a:prstGeom prst="rect">
            <a:avLst/>
          </a:prstGeom>
          <a:noFill/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762000" y="4800600"/>
            <a:ext cx="777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What goes into designing a new knee cap?</a:t>
            </a:r>
            <a:endParaRPr lang="en-US" sz="2400" b="1" dirty="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823491" y="152400"/>
            <a:ext cx="549701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Choose an interesting Problem</a:t>
            </a:r>
            <a:endParaRPr lang="en-US" sz="2800" b="1" dirty="0">
              <a:solidFill>
                <a:srgbClr val="A50021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14938" y="5288340"/>
            <a:ext cx="58668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Choose an interesting problem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Let the project lead you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Teach yourself what you need to know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Work in teams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Look at existing products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Steal from one = bad</a:t>
            </a:r>
          </a:p>
          <a:p>
            <a:pPr eaLnBrk="1" hangingPunct="1"/>
            <a:r>
              <a:rPr lang="en-US" smtClean="0"/>
              <a:t>Borrow from many = good</a:t>
            </a:r>
          </a:p>
          <a:p>
            <a:pPr eaLnBrk="1" hangingPunct="1"/>
            <a:r>
              <a:rPr lang="en-US" smtClean="0"/>
              <a:t>Thousands of engineers before you, build on their work. </a:t>
            </a:r>
          </a:p>
          <a:p>
            <a:pPr eaLnBrk="1" hangingPunct="1"/>
            <a:endParaRPr lang="en-US" smtClean="0"/>
          </a:p>
          <a:p>
            <a:pPr eaLnBrk="1" hangingPunct="1"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</a:rPr>
              <a:t>Decomposition of </a:t>
            </a:r>
            <a:r>
              <a:rPr lang="en-US" smtClean="0"/>
              <a:t>their Design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2800" smtClean="0"/>
              <a:t>Look specifically for the flow of:</a:t>
            </a:r>
          </a:p>
          <a:p>
            <a:pPr lvl="1" eaLnBrk="1" hangingPunct="1"/>
            <a:r>
              <a:rPr lang="en-US" sz="2400" smtClean="0"/>
              <a:t>Energy</a:t>
            </a:r>
          </a:p>
          <a:p>
            <a:pPr lvl="1" eaLnBrk="1" hangingPunct="1"/>
            <a:r>
              <a:rPr lang="en-US" sz="2400" smtClean="0"/>
              <a:t>Material</a:t>
            </a:r>
          </a:p>
          <a:p>
            <a:pPr lvl="1" eaLnBrk="1" hangingPunct="1"/>
            <a:r>
              <a:rPr lang="en-US" sz="2400" smtClean="0"/>
              <a:t>Information</a:t>
            </a:r>
          </a:p>
          <a:p>
            <a:pPr eaLnBrk="1" hangingPunct="1"/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Flow through the whole stapler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solidFill>
                  <a:srgbClr val="C00000"/>
                </a:solidFill>
              </a:rPr>
              <a:t>Energy: </a:t>
            </a:r>
          </a:p>
          <a:p>
            <a:pPr lvl="1" eaLnBrk="1" hangingPunct="1"/>
            <a:r>
              <a:rPr lang="en-US" sz="2000" smtClean="0"/>
              <a:t>Hand on top. Desk on bottom</a:t>
            </a:r>
          </a:p>
          <a:p>
            <a:pPr eaLnBrk="1" hangingPunct="1"/>
            <a:r>
              <a:rPr lang="en-US" sz="2400" smtClean="0">
                <a:solidFill>
                  <a:srgbClr val="C00000"/>
                </a:solidFill>
                <a:cs typeface="Arial" charset="0"/>
              </a:rPr>
              <a:t>Material: </a:t>
            </a:r>
          </a:p>
          <a:p>
            <a:pPr lvl="1" eaLnBrk="1" hangingPunct="1"/>
            <a:r>
              <a:rPr lang="en-US" sz="2000" smtClean="0">
                <a:cs typeface="Arial" charset="0"/>
              </a:rPr>
              <a:t>In: staples, paper</a:t>
            </a:r>
          </a:p>
          <a:p>
            <a:pPr lvl="1" eaLnBrk="1" hangingPunct="1"/>
            <a:r>
              <a:rPr lang="en-US" sz="2000" smtClean="0">
                <a:cs typeface="Arial" charset="0"/>
              </a:rPr>
              <a:t>Out: Stapled paper</a:t>
            </a:r>
          </a:p>
          <a:p>
            <a:pPr eaLnBrk="1" hangingPunct="1"/>
            <a:r>
              <a:rPr lang="en-US" sz="2400" smtClean="0">
                <a:solidFill>
                  <a:srgbClr val="C00000"/>
                </a:solidFill>
              </a:rPr>
              <a:t>Information: </a:t>
            </a:r>
          </a:p>
          <a:p>
            <a:pPr lvl="1" eaLnBrk="1" hangingPunct="1"/>
            <a:r>
              <a:rPr lang="en-US" sz="2000" smtClean="0"/>
              <a:t>Is it stapled? </a:t>
            </a:r>
          </a:p>
          <a:p>
            <a:pPr lvl="2" eaLnBrk="1" hangingPunct="1"/>
            <a:r>
              <a:rPr lang="en-US" sz="1800" smtClean="0"/>
              <a:t>Increase in force </a:t>
            </a:r>
            <a:r>
              <a:rPr lang="en-US" sz="1800" smtClean="0">
                <a:cs typeface="Arial" charset="0"/>
              </a:rPr>
              <a:t>≠ movement. </a:t>
            </a:r>
          </a:p>
          <a:p>
            <a:pPr lvl="2" eaLnBrk="1" hangingPunct="1"/>
            <a:r>
              <a:rPr lang="en-US" sz="1800" smtClean="0">
                <a:cs typeface="Arial" charset="0"/>
              </a:rPr>
              <a:t>Sound of click.</a:t>
            </a:r>
          </a:p>
          <a:p>
            <a:pPr lvl="1" eaLnBrk="1" hangingPunct="1"/>
            <a:r>
              <a:rPr lang="en-US" sz="2000" smtClean="0"/>
              <a:t>How many sheets max?</a:t>
            </a:r>
          </a:p>
          <a:p>
            <a:pPr lvl="1" eaLnBrk="1" hangingPunct="1"/>
            <a:r>
              <a:rPr lang="en-US" sz="2000" smtClean="0"/>
              <a:t>How deep will it clip?</a:t>
            </a:r>
          </a:p>
          <a:p>
            <a:pPr lvl="1" eaLnBrk="1" hangingPunct="1"/>
            <a:r>
              <a:rPr lang="en-US" sz="2000" smtClean="0"/>
              <a:t>Is it jammed?</a:t>
            </a:r>
          </a:p>
          <a:p>
            <a:pPr lvl="1" eaLnBrk="1" hangingPunct="1"/>
            <a:r>
              <a:rPr lang="en-US" sz="2000" smtClean="0">
                <a:cs typeface="Arial" charset="0"/>
              </a:rPr>
              <a:t>Are there staples left in the device?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Can we improve the design already?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000" smtClean="0">
                <a:solidFill>
                  <a:srgbClr val="C00000"/>
                </a:solidFill>
              </a:rPr>
              <a:t>Energy: </a:t>
            </a:r>
          </a:p>
          <a:p>
            <a:pPr lvl="1" eaLnBrk="1" hangingPunct="1"/>
            <a:r>
              <a:rPr lang="en-US" sz="1800" smtClean="0"/>
              <a:t>Change or improve energy source:</a:t>
            </a:r>
          </a:p>
          <a:p>
            <a:pPr lvl="2" eaLnBrk="1" hangingPunct="1"/>
            <a:r>
              <a:rPr lang="en-US" sz="1600" smtClean="0"/>
              <a:t>Electric</a:t>
            </a:r>
          </a:p>
          <a:p>
            <a:pPr lvl="2" eaLnBrk="1" hangingPunct="1"/>
            <a:r>
              <a:rPr lang="en-US" sz="1600" smtClean="0"/>
              <a:t>Spring-loaded</a:t>
            </a:r>
          </a:p>
          <a:p>
            <a:pPr eaLnBrk="1" hangingPunct="1"/>
            <a:r>
              <a:rPr lang="en-US" sz="2000" smtClean="0">
                <a:solidFill>
                  <a:srgbClr val="C00000"/>
                </a:solidFill>
              </a:rPr>
              <a:t>Information: </a:t>
            </a:r>
          </a:p>
          <a:p>
            <a:pPr lvl="1" eaLnBrk="1" hangingPunct="1"/>
            <a:r>
              <a:rPr lang="en-US" sz="1800" smtClean="0">
                <a:cs typeface="Arial" charset="0"/>
              </a:rPr>
              <a:t>Provide more or better information:</a:t>
            </a:r>
          </a:p>
          <a:p>
            <a:pPr lvl="2" eaLnBrk="1" hangingPunct="1"/>
            <a:r>
              <a:rPr lang="en-US" sz="1400" smtClean="0">
                <a:cs typeface="Arial" charset="0"/>
              </a:rPr>
              <a:t>Are there staples left in the device?</a:t>
            </a:r>
          </a:p>
          <a:p>
            <a:pPr lvl="3" eaLnBrk="1" hangingPunct="1"/>
            <a:r>
              <a:rPr lang="en-US" sz="1200" smtClean="0">
                <a:cs typeface="Arial" charset="0"/>
              </a:rPr>
              <a:t>LED indicator</a:t>
            </a:r>
          </a:p>
          <a:p>
            <a:pPr lvl="3" eaLnBrk="1" hangingPunct="1"/>
            <a:r>
              <a:rPr lang="en-US" sz="1200" smtClean="0">
                <a:cs typeface="Arial" charset="0"/>
              </a:rPr>
              <a:t>Transparent window with ruler</a:t>
            </a:r>
          </a:p>
          <a:p>
            <a:pPr eaLnBrk="1" hangingPunct="1"/>
            <a:r>
              <a:rPr lang="en-US" sz="2000" smtClean="0">
                <a:solidFill>
                  <a:srgbClr val="C00000"/>
                </a:solidFill>
                <a:cs typeface="Arial" charset="0"/>
              </a:rPr>
              <a:t>Material: </a:t>
            </a:r>
          </a:p>
          <a:p>
            <a:pPr lvl="1" eaLnBrk="1" hangingPunct="1"/>
            <a:r>
              <a:rPr lang="en-US" sz="1800" smtClean="0">
                <a:cs typeface="Arial" charset="0"/>
              </a:rPr>
              <a:t>Change, improve, or reduce the materials used:</a:t>
            </a:r>
          </a:p>
          <a:p>
            <a:pPr lvl="2" eaLnBrk="1" hangingPunct="1"/>
            <a:r>
              <a:rPr lang="en-US" sz="1600" smtClean="0">
                <a:cs typeface="Arial" charset="0"/>
              </a:rPr>
              <a:t>Paperless stapler</a:t>
            </a:r>
          </a:p>
          <a:p>
            <a:pPr lvl="2" eaLnBrk="1" hangingPunct="1"/>
            <a:r>
              <a:rPr lang="en-US" sz="1600" smtClean="0">
                <a:cs typeface="Arial" charset="0"/>
              </a:rPr>
              <a:t>Extra-long staples</a:t>
            </a:r>
          </a:p>
          <a:p>
            <a:pPr lvl="2" eaLnBrk="1" hangingPunct="1"/>
            <a:r>
              <a:rPr lang="en-US" sz="1600" smtClean="0">
                <a:cs typeface="Arial" charset="0"/>
              </a:rPr>
              <a:t>Shred-able staples</a:t>
            </a:r>
          </a:p>
          <a:p>
            <a:pPr eaLnBrk="1" hangingPunct="1"/>
            <a:endParaRPr lang="en-US" sz="2400" smtClean="0"/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6934200" y="2667000"/>
            <a:ext cx="762000" cy="1676400"/>
            <a:chOff x="6934200" y="2667000"/>
            <a:chExt cx="762000" cy="1676400"/>
          </a:xfrm>
        </p:grpSpPr>
        <p:sp>
          <p:nvSpPr>
            <p:cNvPr id="5" name="Rectangle 4"/>
            <p:cNvSpPr/>
            <p:nvPr/>
          </p:nvSpPr>
          <p:spPr>
            <a:xfrm>
              <a:off x="6934200" y="2667000"/>
              <a:ext cx="762000" cy="1676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7239000" y="2819400"/>
              <a:ext cx="152400" cy="13716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7239000" y="2819400"/>
              <a:ext cx="152400" cy="685800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7429500" y="2895600"/>
              <a:ext cx="1825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7429500" y="3314700"/>
              <a:ext cx="1825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7429500" y="3733800"/>
              <a:ext cx="1825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7429500" y="4152900"/>
              <a:ext cx="1825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this means to you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sz="2800" smtClean="0">
                <a:solidFill>
                  <a:srgbClr val="C00000"/>
                </a:solidFill>
              </a:rPr>
              <a:t>Looking for the flow of energy, material, and information is an example of a conceptual framework to help guide your thinking</a:t>
            </a:r>
          </a:p>
          <a:p>
            <a:pPr eaLnBrk="1" hangingPunct="1">
              <a:buFontTx/>
              <a:buNone/>
            </a:pPr>
            <a:endParaRPr lang="en-US" sz="2800" smtClean="0"/>
          </a:p>
          <a:p>
            <a:pPr algn="ctr" eaLnBrk="1" hangingPunct="1">
              <a:buFontTx/>
              <a:buNone/>
            </a:pPr>
            <a:r>
              <a:rPr lang="en-US" sz="2800" smtClean="0"/>
              <a:t>When you are done with an iteration of your design you can step back and track the flow of energy, material, and information</a:t>
            </a: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solidFill>
                  <a:srgbClr val="C00000"/>
                </a:solidFill>
              </a:rPr>
              <a:t>Step 1</a:t>
            </a:r>
            <a:r>
              <a:rPr lang="en-US" sz="4000" smtClean="0"/>
              <a:t>: Find the overall function that needs to be accomplished.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smtClean="0"/>
              <a:t>Energy must be conserved.</a:t>
            </a:r>
          </a:p>
          <a:p>
            <a:pPr lvl="1" eaLnBrk="1" hangingPunct="1"/>
            <a:r>
              <a:rPr lang="en-US" smtClean="0"/>
              <a:t>Material must be conserved.</a:t>
            </a:r>
          </a:p>
          <a:p>
            <a:pPr lvl="1" eaLnBrk="1" hangingPunct="1"/>
            <a:r>
              <a:rPr lang="en-US" smtClean="0"/>
              <a:t>Ask the question: How will the customer know if the system is performing?</a:t>
            </a:r>
          </a:p>
          <a:p>
            <a:pPr lvl="1" eaLnBrk="1" hangingPunct="1"/>
            <a:endParaRPr lang="en-US" smtClean="0"/>
          </a:p>
          <a:p>
            <a:pPr lvl="2" eaLnBrk="1" hangingPunct="1"/>
            <a:r>
              <a:rPr lang="en-US" smtClean="0"/>
              <a:t>Use action verbs to convey flow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Examining sub-functions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 examined the overall function…</a:t>
            </a:r>
          </a:p>
          <a:p>
            <a:pPr lvl="1" eaLnBrk="1" hangingPunct="1"/>
            <a:r>
              <a:rPr lang="en-US" smtClean="0"/>
              <a:t>What about the sub-components?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33400" y="4038600"/>
            <a:ext cx="7620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2000"/>
              <a:t>Subdivision into finer detail leads to a better understanding of the problem</a:t>
            </a:r>
          </a:p>
          <a:p>
            <a:pPr marL="342900" indent="-342900">
              <a:buFontTx/>
              <a:buAutoNum type="arabicPeriod"/>
            </a:pPr>
            <a:r>
              <a:rPr lang="en-US" sz="2000"/>
              <a:t>Better understanding of the problem guides the search for solutions</a:t>
            </a:r>
          </a:p>
          <a:p>
            <a:pPr marL="342900" indent="-342900">
              <a:buFontTx/>
              <a:buAutoNum type="arabicPeriod"/>
            </a:pPr>
            <a:r>
              <a:rPr lang="en-US" sz="2000"/>
              <a:t>Breaking down the functions may lead to identifying existing components that can provide some of the function required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solidFill>
                  <a:srgbClr val="C00000"/>
                </a:solidFill>
              </a:rPr>
              <a:t>Step 2</a:t>
            </a:r>
            <a:r>
              <a:rPr lang="en-US" sz="4000" smtClean="0"/>
              <a:t>: Create Sub-function Descriptions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FontTx/>
              <a:buAutoNum type="arabicPeriod"/>
              <a:defRPr/>
            </a:pPr>
            <a:r>
              <a:rPr lang="en-US" sz="2400" kern="0">
                <a:latin typeface="+mn-lt"/>
              </a:rPr>
              <a:t>Consider “What” not “How”</a:t>
            </a:r>
          </a:p>
          <a:p>
            <a:pPr marL="514350" indent="-51435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400" kern="0">
                <a:latin typeface="+mn-lt"/>
              </a:rPr>
              <a:t>Examine the flow of energy, information, and material for each interface of the part. </a:t>
            </a:r>
          </a:p>
          <a:p>
            <a:pPr marL="971550" lvl="1" indent="-514350">
              <a:spcBef>
                <a:spcPct val="20000"/>
              </a:spcBef>
              <a:buFontTx/>
              <a:buChar char="–"/>
              <a:defRPr/>
            </a:pPr>
            <a:r>
              <a:rPr lang="en-US" sz="2000" kern="0">
                <a:latin typeface="+mn-lt"/>
              </a:rPr>
              <a:t>Look for limits on the degrees of freedom of movement </a:t>
            </a:r>
            <a:endParaRPr lang="en-US" sz="2400" kern="0">
              <a:latin typeface="+mn-lt"/>
            </a:endParaRPr>
          </a:p>
          <a:p>
            <a:pPr marL="609600" indent="-609600">
              <a:spcBef>
                <a:spcPct val="20000"/>
              </a:spcBef>
              <a:buFontTx/>
              <a:buAutoNum type="arabicPeriod"/>
              <a:defRPr/>
            </a:pPr>
            <a:r>
              <a:rPr lang="en-US" sz="2400" kern="0">
                <a:latin typeface="+mn-lt"/>
              </a:rPr>
              <a:t>Remove a component and note how it was fastened and what relationship it had to other parts (shielding, guiding, supporting).</a:t>
            </a:r>
          </a:p>
          <a:p>
            <a:pPr marL="609600" indent="-609600">
              <a:spcBef>
                <a:spcPct val="20000"/>
              </a:spcBef>
              <a:buFontTx/>
              <a:buAutoNum type="arabicPeriod"/>
              <a:defRPr/>
            </a:pPr>
            <a:r>
              <a:rPr lang="en-US" sz="2400" kern="0">
                <a:latin typeface="+mn-lt"/>
              </a:rPr>
              <a:t>Consider all operational sequences: “preparation, use, conclusion”</a:t>
            </a:r>
          </a:p>
          <a:p>
            <a:pPr marL="990600" lvl="1" indent="-533400">
              <a:spcBef>
                <a:spcPct val="20000"/>
              </a:spcBef>
              <a:buFontTx/>
              <a:buChar char="–"/>
              <a:defRPr/>
            </a:pPr>
            <a:r>
              <a:rPr lang="en-US" sz="2000" kern="0">
                <a:latin typeface="+mn-lt"/>
              </a:rPr>
              <a:t>The same component may have a different function with different setups</a:t>
            </a:r>
            <a:endParaRPr lang="en-US" sz="20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Examples of subfunctions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Return stapler to ready-state</a:t>
            </a:r>
          </a:p>
          <a:p>
            <a:pPr eaLnBrk="1" hangingPunct="1"/>
            <a:r>
              <a:rPr lang="en-US" smtClean="0"/>
              <a:t>Load next staple from rack</a:t>
            </a:r>
          </a:p>
          <a:p>
            <a:pPr eaLnBrk="1" hangingPunct="1"/>
            <a:r>
              <a:rPr lang="en-US" smtClean="0"/>
              <a:t>Hold staple reservoir</a:t>
            </a:r>
          </a:p>
          <a:p>
            <a:pPr eaLnBrk="1" hangingPunct="1"/>
            <a:r>
              <a:rPr lang="en-US" smtClean="0"/>
              <a:t>Reload staple reservoir</a:t>
            </a:r>
          </a:p>
          <a:p>
            <a:pPr eaLnBrk="1" hangingPunct="1"/>
            <a:r>
              <a:rPr lang="en-US" smtClean="0"/>
              <a:t>Pierce staple through paper</a:t>
            </a:r>
          </a:p>
          <a:p>
            <a:pPr eaLnBrk="1" hangingPunct="1"/>
            <a:r>
              <a:rPr lang="en-US" smtClean="0"/>
              <a:t>Pinch staple closed</a:t>
            </a:r>
          </a:p>
          <a:p>
            <a:pPr eaLnBrk="1" hangingPunct="1"/>
            <a:r>
              <a:rPr lang="en-US" smtClean="0"/>
              <a:t>Etc….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</a:rPr>
              <a:t>Step 3</a:t>
            </a:r>
            <a:r>
              <a:rPr lang="en-US" smtClean="0"/>
              <a:t>: Order the subfunctions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The goal is to order the sub functions in step 2 to accomplish overall function is step 1</a:t>
            </a:r>
          </a:p>
          <a:p>
            <a:pPr lvl="1" eaLnBrk="1" hangingPunct="1"/>
            <a:r>
              <a:rPr lang="en-US" sz="2400" smtClean="0"/>
              <a:t>First order them in “preparation, use, and conclusion”</a:t>
            </a:r>
          </a:p>
          <a:p>
            <a:pPr lvl="1" eaLnBrk="1" hangingPunct="1"/>
            <a:r>
              <a:rPr lang="en-US" sz="2400" smtClean="0"/>
              <a:t>Then order them within the “preparation, use, and conclusion” subgroups </a:t>
            </a:r>
          </a:p>
          <a:p>
            <a:pPr lvl="1" eaLnBrk="1" hangingPunct="1"/>
            <a:r>
              <a:rPr lang="en-US" sz="2400" smtClean="0"/>
              <a:t>Combine redundant functions and eliminate functions not within system boundary</a:t>
            </a:r>
          </a:p>
          <a:p>
            <a:pPr lvl="1" eaLnBrk="1" hangingPunct="1"/>
            <a:r>
              <a:rPr lang="en-US" sz="2400" smtClean="0"/>
              <a:t>Follow the flow of Energy and Material so that it is conserved.</a:t>
            </a:r>
          </a:p>
          <a:p>
            <a:pPr eaLnBrk="1" hangingPunct="1"/>
            <a:r>
              <a:rPr lang="en-US" sz="2800" smtClean="0"/>
              <a:t>Put the sub functions into a diagram or cartoon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Load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" y="904460"/>
            <a:ext cx="7543800" cy="3819940"/>
          </a:xfrm>
          <a:prstGeom prst="rect">
            <a:avLst/>
          </a:prstGeom>
          <a:noFill/>
        </p:spPr>
      </p:pic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2621787" y="152400"/>
            <a:ext cx="390042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Design and Prototype</a:t>
            </a:r>
            <a:endParaRPr lang="en-US" sz="2800" b="1" dirty="0">
              <a:solidFill>
                <a:srgbClr val="A50021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62000" y="4800600"/>
            <a:ext cx="777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What goes into designing a mechanical device?</a:t>
            </a:r>
            <a:endParaRPr lang="en-US" sz="2400" b="1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14938" y="5288340"/>
            <a:ext cx="759374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Understand what to buy and what to build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Understand how to system components fit together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Design for function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Prototype and test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 of ordering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</a:rPr>
              <a:t>Step 4: </a:t>
            </a:r>
            <a:r>
              <a:rPr lang="en-US" smtClean="0"/>
              <a:t>Refine sub functions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See if you are at the atomic level, or whether further subdivision can be added to your diagram. </a:t>
            </a:r>
          </a:p>
          <a:p>
            <a:pPr lvl="1" eaLnBrk="1" hangingPunct="1"/>
            <a:r>
              <a:rPr lang="en-US" sz="2400" smtClean="0"/>
              <a:t>Thinking about easily overlooked processes can help make your design better.</a:t>
            </a:r>
          </a:p>
          <a:p>
            <a:pPr lvl="1" eaLnBrk="1" hangingPunct="1"/>
            <a:r>
              <a:rPr lang="en-US" sz="2400" smtClean="0"/>
              <a:t>such as:</a:t>
            </a:r>
          </a:p>
          <a:p>
            <a:pPr lvl="2" eaLnBrk="1" hangingPunct="1"/>
            <a:r>
              <a:rPr lang="en-US" sz="2000" smtClean="0"/>
              <a:t>Alignment</a:t>
            </a:r>
          </a:p>
          <a:p>
            <a:pPr lvl="2" eaLnBrk="1" hangingPunct="1"/>
            <a:r>
              <a:rPr lang="en-US" sz="2000" smtClean="0"/>
              <a:t>Fastening</a:t>
            </a:r>
          </a:p>
          <a:p>
            <a:pPr lvl="2" eaLnBrk="1" hangingPunct="1"/>
            <a:r>
              <a:rPr lang="en-US" sz="2000" smtClean="0"/>
              <a:t>Removal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Examine a stapler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Take your stapler and follow the 4 step process we just went over</a:t>
            </a:r>
          </a:p>
          <a:p>
            <a:pPr lvl="1" eaLnBrk="1" hangingPunct="1"/>
            <a:r>
              <a:rPr lang="en-US" smtClean="0"/>
              <a:t>Try to understand what decisions were made and why they were made</a:t>
            </a:r>
          </a:p>
          <a:p>
            <a:pPr eaLnBrk="1" hangingPunct="1"/>
            <a:r>
              <a:rPr lang="en-US" smtClean="0"/>
              <a:t>Compare any two staplers</a:t>
            </a:r>
          </a:p>
          <a:p>
            <a:pPr lvl="1" eaLnBrk="1" hangingPunct="1"/>
            <a:r>
              <a:rPr lang="en-US" smtClean="0"/>
              <a:t>Which parts do you like? </a:t>
            </a:r>
          </a:p>
          <a:p>
            <a:pPr lvl="1" eaLnBrk="1" hangingPunct="1"/>
            <a:r>
              <a:rPr lang="en-US" smtClean="0"/>
              <a:t>Which parts need improvement?</a:t>
            </a:r>
          </a:p>
          <a:p>
            <a:pPr eaLnBrk="1" hangingPunct="1"/>
            <a:r>
              <a:rPr lang="en-US" smtClean="0"/>
              <a:t>Improve on the design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Perfusion Loader 0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838200"/>
            <a:ext cx="3902075" cy="5202238"/>
          </a:xfrm>
          <a:prstGeom prst="rect">
            <a:avLst/>
          </a:prstGeom>
          <a:noFill/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2411794" y="152400"/>
            <a:ext cx="43204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Prototype and Redesign</a:t>
            </a:r>
            <a:endParaRPr lang="en-US" sz="2800" b="1" dirty="0">
              <a:solidFill>
                <a:srgbClr val="A50021"/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85800" y="6096000"/>
            <a:ext cx="777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What goes into designing a mechanical device?</a:t>
            </a:r>
            <a:endParaRPr lang="en-US" sz="2400" b="1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572000" y="1143000"/>
            <a:ext cx="42666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There are many ways to skin a cat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Redesign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2411794" y="152400"/>
            <a:ext cx="43204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Prototype and Redesign</a:t>
            </a:r>
            <a:endParaRPr lang="en-US" sz="2800" b="1" dirty="0">
              <a:solidFill>
                <a:srgbClr val="A50021"/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85800" y="6096000"/>
            <a:ext cx="777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What goes into designing a mechanical device?</a:t>
            </a:r>
            <a:endParaRPr lang="en-US" sz="2400" b="1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572000" y="1143000"/>
            <a:ext cx="42666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There are many ways to skin a cat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Redesign</a:t>
            </a:r>
          </a:p>
        </p:txBody>
      </p:sp>
      <p:pic>
        <p:nvPicPr>
          <p:cNvPr id="46082" name="Picture 2" descr="C:\Users\elima\Downloads\comparisonMechTest.jpg"/>
          <p:cNvPicPr>
            <a:picLocks noChangeAspect="1" noChangeArrowheads="1"/>
          </p:cNvPicPr>
          <p:nvPr/>
        </p:nvPicPr>
        <p:blipFill>
          <a:blip r:embed="rId3" cstate="print"/>
          <a:srcRect l="24955" t="16667" r="61227" b="14444"/>
          <a:stretch>
            <a:fillRect/>
          </a:stretch>
        </p:blipFill>
        <p:spPr bwMode="auto">
          <a:xfrm>
            <a:off x="1828800" y="762000"/>
            <a:ext cx="1219200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2411794" y="152400"/>
            <a:ext cx="43204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Prototype and Redesign</a:t>
            </a:r>
            <a:endParaRPr lang="en-US" sz="2800" b="1" dirty="0">
              <a:solidFill>
                <a:srgbClr val="A50021"/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85800" y="6096000"/>
            <a:ext cx="777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What goes into designing a mechanical device?</a:t>
            </a:r>
            <a:endParaRPr lang="en-US" sz="2400" b="1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572000" y="1143000"/>
            <a:ext cx="42666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There are many ways to skin a cat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Redesign</a:t>
            </a:r>
          </a:p>
        </p:txBody>
      </p:sp>
      <p:pic>
        <p:nvPicPr>
          <p:cNvPr id="8" name="Picture 4" descr="https://docs.google.com/File?id=dcmcs9cx_13fbcn42hc_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295400"/>
            <a:ext cx="3039894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2411794" y="152400"/>
            <a:ext cx="43204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A50021"/>
                </a:solidFill>
              </a:rPr>
              <a:t>Prototype and Redesign</a:t>
            </a:r>
            <a:endParaRPr lang="en-US" sz="2800" b="1" dirty="0">
              <a:solidFill>
                <a:srgbClr val="A50021"/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85800" y="6096000"/>
            <a:ext cx="777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You need to be relentless</a:t>
            </a:r>
            <a:endParaRPr lang="en-US" sz="2400" b="1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572000" y="1143000"/>
            <a:ext cx="42666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There are many ways to skin a cat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Redesign</a:t>
            </a:r>
          </a:p>
        </p:txBody>
      </p:sp>
      <p:pic>
        <p:nvPicPr>
          <p:cNvPr id="7" name="Picture 2" descr="http://daleshort.cc/lib/exe/fetch.php?w=600&amp;media=images:mechanicaltester723:maintesterpi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219200"/>
            <a:ext cx="4015946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1352</Words>
  <Application>Microsoft Office PowerPoint</Application>
  <PresentationFormat>On-screen Show (4:3)</PresentationFormat>
  <Paragraphs>288</Paragraphs>
  <Slides>52</Slides>
  <Notes>29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Default Design</vt:lpstr>
      <vt:lpstr>How to Get to Your Best Ideas</vt:lpstr>
      <vt:lpstr>Getting to Your Best Idea</vt:lpstr>
      <vt:lpstr>Try to Focus on the Project, not Yourself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Designing a better Stapler</vt:lpstr>
      <vt:lpstr>Look at existing products</vt:lpstr>
      <vt:lpstr>Decomposition of their Design</vt:lpstr>
      <vt:lpstr>Flow through the whole stapler</vt:lpstr>
      <vt:lpstr>Can we improve the design already?</vt:lpstr>
      <vt:lpstr>What this means to you</vt:lpstr>
      <vt:lpstr>Step 1: Find the overall function that needs to be accomplished. </vt:lpstr>
      <vt:lpstr>Examining sub-functions</vt:lpstr>
      <vt:lpstr>Step 2: Create Sub-function Descriptions</vt:lpstr>
      <vt:lpstr>Examples of subfunctions</vt:lpstr>
      <vt:lpstr>Step 3: Order the subfunctions</vt:lpstr>
      <vt:lpstr>Example of ordering</vt:lpstr>
      <vt:lpstr>Step 4: Refine sub functions</vt:lpstr>
      <vt:lpstr>Examine a stapler</vt:lpstr>
    </vt:vector>
  </TitlesOfParts>
  <Company>Columbia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Booper</dc:creator>
  <cp:lastModifiedBy>elima</cp:lastModifiedBy>
  <cp:revision>29</cp:revision>
  <dcterms:created xsi:type="dcterms:W3CDTF">2007-01-17T04:24:26Z</dcterms:created>
  <dcterms:modified xsi:type="dcterms:W3CDTF">2011-02-01T18:58:29Z</dcterms:modified>
</cp:coreProperties>
</file>